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5.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31"/>
  </p:notesMasterIdLst>
  <p:handoutMasterIdLst>
    <p:handoutMasterId r:id="rId32"/>
  </p:handoutMasterIdLst>
  <p:sldIdLst>
    <p:sldId id="414" r:id="rId2"/>
    <p:sldId id="323" r:id="rId3"/>
    <p:sldId id="484" r:id="rId4"/>
    <p:sldId id="480" r:id="rId5"/>
    <p:sldId id="481" r:id="rId6"/>
    <p:sldId id="482" r:id="rId7"/>
    <p:sldId id="483" r:id="rId8"/>
    <p:sldId id="475" r:id="rId9"/>
    <p:sldId id="479" r:id="rId10"/>
    <p:sldId id="492" r:id="rId11"/>
    <p:sldId id="413" r:id="rId12"/>
    <p:sldId id="495" r:id="rId13"/>
    <p:sldId id="456" r:id="rId14"/>
    <p:sldId id="485" r:id="rId15"/>
    <p:sldId id="472" r:id="rId16"/>
    <p:sldId id="486" r:id="rId17"/>
    <p:sldId id="487" r:id="rId18"/>
    <p:sldId id="488" r:id="rId19"/>
    <p:sldId id="489" r:id="rId20"/>
    <p:sldId id="474" r:id="rId21"/>
    <p:sldId id="490" r:id="rId22"/>
    <p:sldId id="447" r:id="rId23"/>
    <p:sldId id="491" r:id="rId24"/>
    <p:sldId id="498" r:id="rId25"/>
    <p:sldId id="493" r:id="rId26"/>
    <p:sldId id="465" r:id="rId27"/>
    <p:sldId id="497" r:id="rId28"/>
    <p:sldId id="496" r:id="rId29"/>
    <p:sldId id="3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 id="1" name="PHWin7" initials="P" lastIdx="2" clrIdx="1">
    <p:extLst>
      <p:ext uri="{19B8F6BF-5375-455C-9EA6-DF929625EA0E}">
        <p15:presenceInfo xmlns:p15="http://schemas.microsoft.com/office/powerpoint/2012/main" userId="PHWin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60F"/>
    <a:srgbClr val="774F9F"/>
    <a:srgbClr val="799111"/>
    <a:srgbClr val="CF8017"/>
    <a:srgbClr val="E68E1B"/>
    <a:srgbClr val="348EA6"/>
    <a:srgbClr val="F4CD9A"/>
    <a:srgbClr val="BD7515"/>
    <a:srgbClr val="2D7A8F"/>
    <a:srgbClr val="3C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4" autoAdjust="0"/>
    <p:restoredTop sz="85239" autoAdjust="0"/>
  </p:normalViewPr>
  <p:slideViewPr>
    <p:cSldViewPr snapToGrid="0">
      <p:cViewPr varScale="1">
        <p:scale>
          <a:sx n="80" d="100"/>
          <a:sy n="80" d="100"/>
        </p:scale>
        <p:origin x="60" y="168"/>
      </p:cViewPr>
      <p:guideLst>
        <p:guide orient="horz" pos="2160"/>
        <p:guide pos="3840"/>
      </p:guideLst>
    </p:cSldViewPr>
  </p:slideViewPr>
  <p:notesTextViewPr>
    <p:cViewPr>
      <p:scale>
        <a:sx n="125" d="100"/>
        <a:sy n="125" d="100"/>
      </p:scale>
      <p:origin x="0" y="0"/>
    </p:cViewPr>
  </p:notesTextViewPr>
  <p:sorterViewPr>
    <p:cViewPr>
      <p:scale>
        <a:sx n="75" d="100"/>
        <a:sy n="75" d="100"/>
      </p:scale>
      <p:origin x="0" y="0"/>
    </p:cViewPr>
  </p:sorterViewPr>
  <p:notesViewPr>
    <p:cSldViewPr snapToGrid="0">
      <p:cViewPr varScale="1">
        <p:scale>
          <a:sx n="76" d="100"/>
          <a:sy n="76" d="100"/>
        </p:scale>
        <p:origin x="34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Win7\Desktop\Corona%20Virus%20Daily%20Updates%20Files\May%202020%20Jobs%20Report\Tool_May_2020_Benchmark_2019_IN_PROG.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Claimant_List__data%2020.03.01%20-%2020.06.07_De-duplicated_Cleaned.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HWin7\Desktop\Corona%20Virus%20Daily%20Updates%20Files\EMSI%20Occupation%20Employer%20Job%20Ad%20Tools\Who's%20Hiring%20Now%20Tool%20(Occupations%20Ver).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HWin7\Desktop\Corona%20Virus%20Daily%20Updates%20Files\EMSI%20Occupation%20Employer%20Job%20Ad%20Tools\Who's%20Hiring%20Now%20Tool%20(Employer%20ver).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HWin7\Desktop\Corona%20Virus%20Daily%20Updates%20Files\EMSI%20Occupation%20Employer%20Job%20Ad%20Tools\Who's%20Hiring%20Now%20Tool%20(Employer%20ver).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HWin7\Desktop\Corona%20Virus%20Daily%20Updates%20Files\EMSI%20Occupation%20Employer%20Job%20Ad%20Tools\Who's%20Hiring%20Now%20Tool%20(Occupations%20Ver).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HWin7\Desktop\Corona%20Virus%20Daily%20Updates%20Files\May%202020%20Jobs%20Report\Tool_May_2020_Benchmark_2019_IN_PROG.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HWin7\Desktop\Corona%20Virus%20Daily%20Updates%20Files\EMSI%20Occupation%20Employer%20Job%20Ad%20Tools\Who's%20Hiring%20Now%20Tool%20(Occupations%20Ver).xlsx"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Win7\Desktop\Corona%20Virus%20Daily%20Updates%20Files\May%202020%20Jobs%20Report\Tool_May_2020_Benchmark_2019_IN_PROG.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Win7\Desktop\Corona%20Virus%20Daily%20Updates%20Files\LAUS%20All%20Areas%201990-2020_Macro_Chart_Formatter_Ver.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HWin7\Desktop\Corona%20Virus%20Daily%20Updates%20Files\LAUS%20All%20Areas%201990-2020_Macro_Chart_Formatter_Ver.xlsm"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HWin7\Desktop\Corona%20Virus%20Daily%20Updates%20Files\May%202020%20Jobs%20Report\Tool_May_2020_Benchmark_2019_IN_PROG.xlsm"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UI%20Claims%20Texas%20and%20Gulf%20Coast%20incl%20GC%20Estimated%20Historical_04-16-20.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UI%20Claims%20Texas%20and%20Gulf%20Coast%20incl%20GC%20Estimated%20Historical_04-16-20.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HWin7\Desktop\Corona%20Virus%20Daily%20Updates%20Files\UI%20Claims%20Fresh%20Start\UI%20Claims%20Texas%20and%20Gulf%20Coast%20incl%20GC%20Estimated%20Historical_04-16-2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Misc!$AU$2</c:f>
              <c:strCache>
                <c:ptCount val="1"/>
                <c:pt idx="0">
                  <c:v>Net Change</c:v>
                </c:pt>
              </c:strCache>
            </c:strRef>
          </c:tx>
          <c:spPr>
            <a:solidFill>
              <a:srgbClr val="CF80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Misc!$AH$3:$AH$6</c:f>
              <c:strCache>
                <c:ptCount val="4"/>
                <c:pt idx="0">
                  <c:v>Leisure and Hospitality</c:v>
                </c:pt>
                <c:pt idx="1">
                  <c:v>Education and Health Services</c:v>
                </c:pt>
                <c:pt idx="2">
                  <c:v>Trade, Transportation, and Utilities</c:v>
                </c:pt>
                <c:pt idx="3">
                  <c:v>Construction</c:v>
                </c:pt>
              </c:strCache>
            </c:strRef>
          </c:cat>
          <c:val>
            <c:numRef>
              <c:f>Misc!$AU$3:$AU$6</c:f>
              <c:numCache>
                <c:formatCode>#,##0</c:formatCode>
                <c:ptCount val="4"/>
                <c:pt idx="0">
                  <c:v>39800.004305472772</c:v>
                </c:pt>
                <c:pt idx="1">
                  <c:v>24500.010312736034</c:v>
                </c:pt>
                <c:pt idx="2">
                  <c:v>14000.000388893532</c:v>
                </c:pt>
                <c:pt idx="3">
                  <c:v>8100.0096877627075</c:v>
                </c:pt>
              </c:numCache>
            </c:numRef>
          </c:val>
          <c:extLst>
            <c:ext xmlns:c16="http://schemas.microsoft.com/office/drawing/2014/chart" uri="{C3380CC4-5D6E-409C-BE32-E72D297353CC}">
              <c16:uniqueId val="{00000000-F5DA-41CE-8772-B06224BCA271}"/>
            </c:ext>
          </c:extLst>
        </c:ser>
        <c:ser>
          <c:idx val="1"/>
          <c:order val="1"/>
          <c:tx>
            <c:strRef>
              <c:f>Misc!$AV$2</c:f>
              <c:strCache>
                <c:ptCount val="1"/>
                <c:pt idx="0">
                  <c:v>Percent Recovered</c:v>
                </c:pt>
              </c:strCache>
            </c:strRef>
          </c:tx>
          <c:spPr>
            <a:noFill/>
            <a:ln>
              <a:noFill/>
            </a:ln>
            <a:effectLst/>
          </c:spPr>
          <c:invertIfNegative val="0"/>
          <c:dLbls>
            <c:dLbl>
              <c:idx val="0"/>
              <c:layout>
                <c:manualLayout>
                  <c:x val="-1.1421496010930311E-3"/>
                  <c:y val="-0.343804455328968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DA-41CE-8772-B06224BCA271}"/>
                </c:ext>
              </c:extLst>
            </c:dLbl>
            <c:dLbl>
              <c:idx val="1"/>
              <c:layout>
                <c:manualLayout>
                  <c:x val="0"/>
                  <c:y val="-0.20251495313898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DA-41CE-8772-B06224BCA271}"/>
                </c:ext>
              </c:extLst>
            </c:dLbl>
            <c:dLbl>
              <c:idx val="2"/>
              <c:layout>
                <c:manualLayout>
                  <c:x val="-8.3756669849290084E-17"/>
                  <c:y val="-9.183817642349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DA-41CE-8772-B06224BCA271}"/>
                </c:ext>
              </c:extLst>
            </c:dLbl>
            <c:dLbl>
              <c:idx val="3"/>
              <c:layout>
                <c:manualLayout>
                  <c:x val="0"/>
                  <c:y val="-3.5322375547496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DA-41CE-8772-B06224BCA271}"/>
                </c:ext>
              </c:extLst>
            </c:dLbl>
            <c:spPr>
              <a:noFill/>
              <a:ln>
                <a:noFill/>
              </a:ln>
              <a:effectLst/>
            </c:spPr>
            <c:txPr>
              <a:bodyPr rot="0" spcFirstLastPara="1" vertOverflow="ellipsis" vert="horz" wrap="square" anchor="ctr" anchorCtr="1"/>
              <a:lstStyle/>
              <a:p>
                <a:pPr>
                  <a:defRPr sz="22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Misc!$AH$3:$AH$6</c:f>
              <c:strCache>
                <c:ptCount val="4"/>
                <c:pt idx="0">
                  <c:v>Leisure and Hospitality</c:v>
                </c:pt>
                <c:pt idx="1">
                  <c:v>Education and Health Services</c:v>
                </c:pt>
                <c:pt idx="2">
                  <c:v>Trade, Transportation, and Utilities</c:v>
                </c:pt>
                <c:pt idx="3">
                  <c:v>Construction</c:v>
                </c:pt>
              </c:strCache>
            </c:strRef>
          </c:cat>
          <c:val>
            <c:numRef>
              <c:f>Misc!$AV$3:$AV$6</c:f>
              <c:numCache>
                <c:formatCode>0%</c:formatCode>
                <c:ptCount val="4"/>
                <c:pt idx="0">
                  <c:v>0.30876649545031082</c:v>
                </c:pt>
                <c:pt idx="1">
                  <c:v>0.52350437510420489</c:v>
                </c:pt>
                <c:pt idx="2">
                  <c:v>0.28925620344814423</c:v>
                </c:pt>
                <c:pt idx="3">
                  <c:v>0.2587861413333386</c:v>
                </c:pt>
              </c:numCache>
            </c:numRef>
          </c:val>
          <c:extLst>
            <c:ext xmlns:c16="http://schemas.microsoft.com/office/drawing/2014/chart" uri="{C3380CC4-5D6E-409C-BE32-E72D297353CC}">
              <c16:uniqueId val="{00000001-F5DA-41CE-8772-B06224BCA271}"/>
            </c:ext>
          </c:extLst>
        </c:ser>
        <c:dLbls>
          <c:showLegendKey val="0"/>
          <c:showVal val="0"/>
          <c:showCatName val="0"/>
          <c:showSerName val="0"/>
          <c:showPercent val="0"/>
          <c:showBubbleSize val="0"/>
        </c:dLbls>
        <c:gapWidth val="149"/>
        <c:overlap val="100"/>
        <c:axId val="691656680"/>
        <c:axId val="691657008"/>
      </c:barChart>
      <c:catAx>
        <c:axId val="691656680"/>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1657008"/>
        <c:crosses val="autoZero"/>
        <c:auto val="1"/>
        <c:lblAlgn val="ctr"/>
        <c:lblOffset val="100"/>
        <c:noMultiLvlLbl val="0"/>
      </c:catAx>
      <c:valAx>
        <c:axId val="691657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69165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Ed_Summary!$A$35</c:f>
              <c:strCache>
                <c:ptCount val="1"/>
                <c:pt idx="0">
                  <c:v>Less than high school</c:v>
                </c:pt>
              </c:strCache>
            </c:strRef>
          </c:tx>
          <c:spPr>
            <a:solidFill>
              <a:srgbClr val="348EA6"/>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Ed_Summary!$B$35:$P$35</c:f>
              <c:numCache>
                <c:formatCode>0%</c:formatCode>
                <c:ptCount val="15"/>
                <c:pt idx="0">
                  <c:v>0.11074626865671641</c:v>
                </c:pt>
                <c:pt idx="1">
                  <c:v>0.11940298507462686</c:v>
                </c:pt>
                <c:pt idx="2">
                  <c:v>9.8598035202619727E-2</c:v>
                </c:pt>
                <c:pt idx="3">
                  <c:v>0.1051592448479608</c:v>
                </c:pt>
                <c:pt idx="4">
                  <c:v>0.10249789380395417</c:v>
                </c:pt>
                <c:pt idx="5">
                  <c:v>0.11360856489142791</c:v>
                </c:pt>
                <c:pt idx="6">
                  <c:v>0.12393874041112719</c:v>
                </c:pt>
                <c:pt idx="7">
                  <c:v>0.12469111169094285</c:v>
                </c:pt>
                <c:pt idx="8">
                  <c:v>0.14358313331555397</c:v>
                </c:pt>
                <c:pt idx="9">
                  <c:v>0.14401798833429805</c:v>
                </c:pt>
                <c:pt idx="10">
                  <c:v>0.1287573225775473</c:v>
                </c:pt>
                <c:pt idx="11">
                  <c:v>0.14020400803668023</c:v>
                </c:pt>
                <c:pt idx="12">
                  <c:v>0.14354171886745176</c:v>
                </c:pt>
                <c:pt idx="13">
                  <c:v>0.13955923153431399</c:v>
                </c:pt>
                <c:pt idx="14">
                  <c:v>0.1491938074131175</c:v>
                </c:pt>
              </c:numCache>
            </c:numRef>
          </c:val>
          <c:extLst>
            <c:ext xmlns:c16="http://schemas.microsoft.com/office/drawing/2014/chart" uri="{C3380CC4-5D6E-409C-BE32-E72D297353CC}">
              <c16:uniqueId val="{00000000-8D15-4AE5-A5AF-97DD006BD27C}"/>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min val="8.0000000000000016E-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Ed_Summary!$A$36</c:f>
              <c:strCache>
                <c:ptCount val="1"/>
                <c:pt idx="0">
                  <c:v>High school diploma/GED</c:v>
                </c:pt>
              </c:strCache>
            </c:strRef>
          </c:tx>
          <c:spPr>
            <a:solidFill>
              <a:srgbClr val="CF801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Ed_Summary!$B$36:$P$36</c:f>
              <c:numCache>
                <c:formatCode>0%</c:formatCode>
                <c:ptCount val="15"/>
                <c:pt idx="0">
                  <c:v>0.47671641791044778</c:v>
                </c:pt>
                <c:pt idx="1">
                  <c:v>0.46949463210264469</c:v>
                </c:pt>
                <c:pt idx="2">
                  <c:v>0.44555873925501432</c:v>
                </c:pt>
                <c:pt idx="3">
                  <c:v>0.45088629485516646</c:v>
                </c:pt>
                <c:pt idx="4">
                  <c:v>0.44416118690985479</c:v>
                </c:pt>
                <c:pt idx="5">
                  <c:v>0.44975752953534887</c:v>
                </c:pt>
                <c:pt idx="6">
                  <c:v>0.45088859163004014</c:v>
                </c:pt>
                <c:pt idx="7">
                  <c:v>0.45663284883274752</c:v>
                </c:pt>
                <c:pt idx="8">
                  <c:v>0.4562479627818769</c:v>
                </c:pt>
                <c:pt idx="9">
                  <c:v>0.46754085221960018</c:v>
                </c:pt>
                <c:pt idx="10">
                  <c:v>0.48067319696533178</c:v>
                </c:pt>
                <c:pt idx="11">
                  <c:v>0.48178867652362062</c:v>
                </c:pt>
                <c:pt idx="12">
                  <c:v>0.49467551991981962</c:v>
                </c:pt>
                <c:pt idx="13">
                  <c:v>0.49827252264042299</c:v>
                </c:pt>
                <c:pt idx="14">
                  <c:v>0.50581358000899335</c:v>
                </c:pt>
              </c:numCache>
            </c:numRef>
          </c:val>
          <c:extLst>
            <c:ext xmlns:c16="http://schemas.microsoft.com/office/drawing/2014/chart" uri="{C3380CC4-5D6E-409C-BE32-E72D297353CC}">
              <c16:uniqueId val="{00000000-06B8-4A25-8541-74A498EE8820}"/>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min val="0.35000000000000003"/>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Ed_Summary!$A$37</c:f>
              <c:strCache>
                <c:ptCount val="1"/>
                <c:pt idx="0">
                  <c:v>Some college, no degree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Ed_Summary!$B$37:$P$37</c:f>
              <c:numCache>
                <c:formatCode>0%</c:formatCode>
                <c:ptCount val="15"/>
                <c:pt idx="0">
                  <c:v>0.21641791044776118</c:v>
                </c:pt>
                <c:pt idx="1">
                  <c:v>0.2123592563498298</c:v>
                </c:pt>
                <c:pt idx="2">
                  <c:v>0.28435837085550553</c:v>
                </c:pt>
                <c:pt idx="3">
                  <c:v>0.25990776768986884</c:v>
                </c:pt>
                <c:pt idx="4">
                  <c:v>0.24764488987603531</c:v>
                </c:pt>
                <c:pt idx="5">
                  <c:v>0.24297411250053963</c:v>
                </c:pt>
                <c:pt idx="6">
                  <c:v>0.24139390134039473</c:v>
                </c:pt>
                <c:pt idx="7">
                  <c:v>0.23401838748791307</c:v>
                </c:pt>
                <c:pt idx="8">
                  <c:v>0.22173822858328149</c:v>
                </c:pt>
                <c:pt idx="9">
                  <c:v>0.21683957433545573</c:v>
                </c:pt>
                <c:pt idx="10">
                  <c:v>0.21708441371362719</c:v>
                </c:pt>
                <c:pt idx="11">
                  <c:v>0.20915975477821855</c:v>
                </c:pt>
                <c:pt idx="12">
                  <c:v>0.20326985717865198</c:v>
                </c:pt>
                <c:pt idx="13">
                  <c:v>0.1942103334554782</c:v>
                </c:pt>
                <c:pt idx="14">
                  <c:v>0.19313290935954261</c:v>
                </c:pt>
              </c:numCache>
            </c:numRef>
          </c:val>
          <c:extLst>
            <c:ext xmlns:c16="http://schemas.microsoft.com/office/drawing/2014/chart" uri="{C3380CC4-5D6E-409C-BE32-E72D297353CC}">
              <c16:uniqueId val="{00000000-0ACD-49B9-A1C7-E05F41BDE5CB}"/>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min val="0.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majorUnit val="4.0000000000000008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Ed_Summary!$A$38</c:f>
              <c:strCache>
                <c:ptCount val="1"/>
                <c:pt idx="0">
                  <c:v>Associate's</c:v>
                </c:pt>
              </c:strCache>
            </c:strRef>
          </c:tx>
          <c:spPr>
            <a:solidFill>
              <a:srgbClr val="79911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Ed_Summary!$B$38:$P$38</c:f>
              <c:numCache>
                <c:formatCode>0%</c:formatCode>
                <c:ptCount val="15"/>
                <c:pt idx="0">
                  <c:v>0.13970149253731343</c:v>
                </c:pt>
                <c:pt idx="1">
                  <c:v>0.13930348258706468</c:v>
                </c:pt>
                <c:pt idx="2">
                  <c:v>0.13413323782234957</c:v>
                </c:pt>
                <c:pt idx="3">
                  <c:v>0.1335639141086612</c:v>
                </c:pt>
                <c:pt idx="4">
                  <c:v>0.1441403984813506</c:v>
                </c:pt>
                <c:pt idx="5">
                  <c:v>0.14243161181701755</c:v>
                </c:pt>
                <c:pt idx="6">
                  <c:v>0.13668750511861538</c:v>
                </c:pt>
                <c:pt idx="7">
                  <c:v>0.13701594707841541</c:v>
                </c:pt>
                <c:pt idx="8">
                  <c:v>0.13021898242806768</c:v>
                </c:pt>
                <c:pt idx="9">
                  <c:v>0.12707600516496728</c:v>
                </c:pt>
                <c:pt idx="10">
                  <c:v>0.12998175357725919</c:v>
                </c:pt>
                <c:pt idx="11">
                  <c:v>0.12317757972283756</c:v>
                </c:pt>
                <c:pt idx="12">
                  <c:v>0.11663743422701077</c:v>
                </c:pt>
                <c:pt idx="13">
                  <c:v>0.12163011045385541</c:v>
                </c:pt>
                <c:pt idx="14">
                  <c:v>0.11341298901522451</c:v>
                </c:pt>
              </c:numCache>
            </c:numRef>
          </c:val>
          <c:extLst>
            <c:ext xmlns:c16="http://schemas.microsoft.com/office/drawing/2014/chart" uri="{C3380CC4-5D6E-409C-BE32-E72D297353CC}">
              <c16:uniqueId val="{00000000-4AF2-49BE-859D-665B9B3F88B2}"/>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Ed_Summary!$A$39</c:f>
              <c:strCache>
                <c:ptCount val="1"/>
                <c:pt idx="0">
                  <c:v>Bachelor's or higher</c:v>
                </c:pt>
              </c:strCache>
            </c:strRef>
          </c:tx>
          <c:spPr>
            <a:solidFill>
              <a:srgbClr val="774F9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Ed_Summary!$B$39:$P$39</c:f>
              <c:numCache>
                <c:formatCode>0%</c:formatCode>
                <c:ptCount val="15"/>
                <c:pt idx="0">
                  <c:v>5.6119402985074625E-2</c:v>
                </c:pt>
                <c:pt idx="1">
                  <c:v>5.8915946582875099E-2</c:v>
                </c:pt>
                <c:pt idx="2">
                  <c:v>3.5177036430618092E-2</c:v>
                </c:pt>
                <c:pt idx="3">
                  <c:v>4.1980112408127969E-2</c:v>
                </c:pt>
                <c:pt idx="4">
                  <c:v>4.8546451196428766E-2</c:v>
                </c:pt>
                <c:pt idx="5">
                  <c:v>4.8019224957909432E-2</c:v>
                </c:pt>
                <c:pt idx="6">
                  <c:v>4.6463378013158252E-2</c:v>
                </c:pt>
                <c:pt idx="7">
                  <c:v>4.7488220035915463E-2</c:v>
                </c:pt>
                <c:pt idx="8">
                  <c:v>4.7352357246570068E-2</c:v>
                </c:pt>
                <c:pt idx="9">
                  <c:v>4.3924484616412129E-2</c:v>
                </c:pt>
                <c:pt idx="10">
                  <c:v>4.3287237107461823E-2</c:v>
                </c:pt>
                <c:pt idx="11">
                  <c:v>4.5489670805213538E-2</c:v>
                </c:pt>
                <c:pt idx="12">
                  <c:v>4.1844149336006012E-2</c:v>
                </c:pt>
                <c:pt idx="13">
                  <c:v>4.538554153797833E-2</c:v>
                </c:pt>
                <c:pt idx="14">
                  <c:v>3.7547375859189311E-2</c:v>
                </c:pt>
              </c:numCache>
            </c:numRef>
          </c:val>
          <c:extLst>
            <c:ext xmlns:c16="http://schemas.microsoft.com/office/drawing/2014/chart" uri="{C3380CC4-5D6E-409C-BE32-E72D297353CC}">
              <c16:uniqueId val="{00000000-3878-4DD9-9250-A074669E94ED}"/>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w Cen MT" panose="020B0602020104020603" pitchFamily="34" charset="0"/>
              <a:ea typeface="+mn-ea"/>
              <a:cs typeface="+mn-cs"/>
            </a:defRPr>
          </a:pPr>
          <a:endParaRPr lang="en-US"/>
        </a:p>
      </c:txPr>
    </c:title>
    <c:autoTitleDeleted val="0"/>
    <c:plotArea>
      <c:layout/>
      <c:barChart>
        <c:barDir val="col"/>
        <c:grouping val="clustered"/>
        <c:varyColors val="0"/>
        <c:ser>
          <c:idx val="0"/>
          <c:order val="0"/>
          <c:tx>
            <c:strRef>
              <c:f>Ed_Summary!$A$40</c:f>
              <c:strCache>
                <c:ptCount val="1"/>
                <c:pt idx="0">
                  <c:v>No response</c:v>
                </c:pt>
              </c:strCache>
            </c:strRef>
          </c:tx>
          <c:spPr>
            <a:solidFill>
              <a:srgbClr val="E3A60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Ed_Summary!$B$34:$P$34</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Ed_Summary!$B$40:$P$40</c:f>
              <c:numCache>
                <c:formatCode>0%</c:formatCode>
                <c:ptCount val="15"/>
                <c:pt idx="0">
                  <c:v>2.9850746268656717E-4</c:v>
                </c:pt>
                <c:pt idx="1">
                  <c:v>5.236973029588898E-4</c:v>
                </c:pt>
                <c:pt idx="2">
                  <c:v>2.1745804338927548E-3</c:v>
                </c:pt>
                <c:pt idx="3">
                  <c:v>8.5026660902147288E-3</c:v>
                </c:pt>
                <c:pt idx="4">
                  <c:v>1.3009179732376336E-2</c:v>
                </c:pt>
                <c:pt idx="5">
                  <c:v>3.2089562977566087E-3</c:v>
                </c:pt>
                <c:pt idx="6">
                  <c:v>6.2788348666430074E-4</c:v>
                </c:pt>
                <c:pt idx="7">
                  <c:v>1.5348487406566084E-4</c:v>
                </c:pt>
                <c:pt idx="8">
                  <c:v>8.593356446498948E-4</c:v>
                </c:pt>
                <c:pt idx="9">
                  <c:v>6.0109532926666369E-4</c:v>
                </c:pt>
                <c:pt idx="10">
                  <c:v>2.1607605877268799E-4</c:v>
                </c:pt>
                <c:pt idx="11">
                  <c:v>1.8031013342949875E-4</c:v>
                </c:pt>
                <c:pt idx="12">
                  <c:v>3.1320471059884742E-5</c:v>
                </c:pt>
                <c:pt idx="13">
                  <c:v>9.4226037795110715E-4</c:v>
                </c:pt>
                <c:pt idx="14">
                  <c:v>8.9933834393267809E-4</c:v>
                </c:pt>
              </c:numCache>
            </c:numRef>
          </c:val>
          <c:extLst>
            <c:ext xmlns:c16="http://schemas.microsoft.com/office/drawing/2014/chart" uri="{C3380CC4-5D6E-409C-BE32-E72D297353CC}">
              <c16:uniqueId val="{00000000-50BD-44FC-8C7A-23E0804981D0}"/>
            </c:ext>
          </c:extLst>
        </c:ser>
        <c:dLbls>
          <c:showLegendKey val="0"/>
          <c:showVal val="0"/>
          <c:showCatName val="0"/>
          <c:showSerName val="0"/>
          <c:showPercent val="0"/>
          <c:showBubbleSize val="0"/>
        </c:dLbls>
        <c:gapWidth val="219"/>
        <c:overlap val="-27"/>
        <c:axId val="92945519"/>
        <c:axId val="92942567"/>
      </c:barChart>
      <c:catAx>
        <c:axId val="9294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2567"/>
        <c:crosses val="autoZero"/>
        <c:auto val="1"/>
        <c:lblAlgn val="ctr"/>
        <c:lblOffset val="100"/>
        <c:noMultiLvlLbl val="0"/>
      </c:catAx>
      <c:valAx>
        <c:axId val="9294256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92945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85584919931818E-2"/>
          <c:y val="5.4207452087429116E-2"/>
          <c:w val="0.84538082097431844"/>
          <c:h val="0.74932450053421296"/>
        </c:manualLayout>
      </c:layout>
      <c:lineChart>
        <c:grouping val="standard"/>
        <c:varyColors val="0"/>
        <c:ser>
          <c:idx val="1"/>
          <c:order val="0"/>
          <c:tx>
            <c:strRef>
              <c:f>Active_Ads_Input!$B$1</c:f>
              <c:strCache>
                <c:ptCount val="1"/>
                <c:pt idx="0">
                  <c:v>Active Job Postings 2020</c:v>
                </c:pt>
              </c:strCache>
            </c:strRef>
          </c:tx>
          <c:spPr>
            <a:ln w="28575" cap="rnd">
              <a:solidFill>
                <a:srgbClr val="3CA2BE"/>
              </a:solidFill>
              <a:round/>
            </a:ln>
            <a:effectLst/>
          </c:spPr>
          <c:marker>
            <c:symbol val="none"/>
          </c:marker>
          <c:dPt>
            <c:idx val="0"/>
            <c:marker>
              <c:symbol val="diamond"/>
              <c:size val="15"/>
              <c:spPr>
                <a:solidFill>
                  <a:srgbClr val="B0DAE6"/>
                </a:solidFill>
                <a:ln w="9525">
                  <a:solidFill>
                    <a:srgbClr val="3CA2BE"/>
                  </a:solidFill>
                </a:ln>
                <a:effectLst/>
              </c:spPr>
            </c:marker>
            <c:bubble3D val="0"/>
            <c:extLst>
              <c:ext xmlns:c16="http://schemas.microsoft.com/office/drawing/2014/chart" uri="{C3380CC4-5D6E-409C-BE32-E72D297353CC}">
                <c16:uniqueId val="{00000000-EBF2-434A-9A29-4B3F5561443B}"/>
              </c:ext>
            </c:extLst>
          </c:dPt>
          <c:dPt>
            <c:idx val="29"/>
            <c:marker>
              <c:symbol val="none"/>
            </c:marker>
            <c:bubble3D val="0"/>
            <c:extLst>
              <c:ext xmlns:c16="http://schemas.microsoft.com/office/drawing/2014/chart" uri="{C3380CC4-5D6E-409C-BE32-E72D297353CC}">
                <c16:uniqueId val="{00000001-EBF2-434A-9A29-4B3F5561443B}"/>
              </c:ext>
            </c:extLst>
          </c:dPt>
          <c:dPt>
            <c:idx val="56"/>
            <c:marker>
              <c:symbol val="none"/>
            </c:marker>
            <c:bubble3D val="0"/>
            <c:extLst>
              <c:ext xmlns:c16="http://schemas.microsoft.com/office/drawing/2014/chart" uri="{C3380CC4-5D6E-409C-BE32-E72D297353CC}">
                <c16:uniqueId val="{00000002-EBF2-434A-9A29-4B3F5561443B}"/>
              </c:ext>
            </c:extLst>
          </c:dPt>
          <c:dPt>
            <c:idx val="74"/>
            <c:marker>
              <c:symbol val="none"/>
            </c:marker>
            <c:bubble3D val="0"/>
            <c:extLst>
              <c:ext xmlns:c16="http://schemas.microsoft.com/office/drawing/2014/chart" uri="{C3380CC4-5D6E-409C-BE32-E72D297353CC}">
                <c16:uniqueId val="{00000003-EBF2-434A-9A29-4B3F5561443B}"/>
              </c:ext>
            </c:extLst>
          </c:dPt>
          <c:dPt>
            <c:idx val="80"/>
            <c:marker>
              <c:symbol val="none"/>
            </c:marker>
            <c:bubble3D val="0"/>
            <c:extLst>
              <c:ext xmlns:c16="http://schemas.microsoft.com/office/drawing/2014/chart" uri="{C3380CC4-5D6E-409C-BE32-E72D297353CC}">
                <c16:uniqueId val="{00000004-EBF2-434A-9A29-4B3F5561443B}"/>
              </c:ext>
            </c:extLst>
          </c:dPt>
          <c:dPt>
            <c:idx val="85"/>
            <c:marker>
              <c:symbol val="none"/>
            </c:marker>
            <c:bubble3D val="0"/>
            <c:extLst>
              <c:ext xmlns:c16="http://schemas.microsoft.com/office/drawing/2014/chart" uri="{C3380CC4-5D6E-409C-BE32-E72D297353CC}">
                <c16:uniqueId val="{00000005-EBF2-434A-9A29-4B3F5561443B}"/>
              </c:ext>
            </c:extLst>
          </c:dPt>
          <c:dPt>
            <c:idx val="88"/>
            <c:marker>
              <c:symbol val="diamond"/>
              <c:size val="15"/>
              <c:spPr>
                <a:solidFill>
                  <a:srgbClr val="B0DAE6"/>
                </a:solidFill>
                <a:ln w="9525">
                  <a:solidFill>
                    <a:srgbClr val="348EA6"/>
                  </a:solidFill>
                </a:ln>
                <a:effectLst/>
              </c:spPr>
            </c:marker>
            <c:bubble3D val="0"/>
            <c:extLst>
              <c:ext xmlns:c16="http://schemas.microsoft.com/office/drawing/2014/chart" uri="{C3380CC4-5D6E-409C-BE32-E72D297353CC}">
                <c16:uniqueId val="{00000006-EBF2-434A-9A29-4B3F5561443B}"/>
              </c:ext>
            </c:extLst>
          </c:dPt>
          <c:dPt>
            <c:idx val="98"/>
            <c:marker>
              <c:symbol val="none"/>
            </c:marker>
            <c:bubble3D val="0"/>
            <c:extLst>
              <c:ext xmlns:c16="http://schemas.microsoft.com/office/drawing/2014/chart" uri="{C3380CC4-5D6E-409C-BE32-E72D297353CC}">
                <c16:uniqueId val="{00000007-EBF2-434A-9A29-4B3F5561443B}"/>
              </c:ext>
            </c:extLst>
          </c:dPt>
          <c:dPt>
            <c:idx val="107"/>
            <c:marker>
              <c:symbol val="none"/>
            </c:marker>
            <c:bubble3D val="0"/>
            <c:extLst>
              <c:ext xmlns:c16="http://schemas.microsoft.com/office/drawing/2014/chart" uri="{C3380CC4-5D6E-409C-BE32-E72D297353CC}">
                <c16:uniqueId val="{00000008-EBF2-434A-9A29-4B3F5561443B}"/>
              </c:ext>
            </c:extLst>
          </c:dPt>
          <c:dPt>
            <c:idx val="114"/>
            <c:marker>
              <c:symbol val="diamond"/>
              <c:size val="15"/>
              <c:spPr>
                <a:solidFill>
                  <a:srgbClr val="B0DAE6"/>
                </a:solidFill>
                <a:ln w="9525">
                  <a:solidFill>
                    <a:srgbClr val="3CA2BE"/>
                  </a:solidFill>
                </a:ln>
                <a:effectLst/>
              </c:spPr>
            </c:marker>
            <c:bubble3D val="0"/>
            <c:extLst>
              <c:ext xmlns:c16="http://schemas.microsoft.com/office/drawing/2014/chart" uri="{C3380CC4-5D6E-409C-BE32-E72D297353CC}">
                <c16:uniqueId val="{00000009-EBF2-434A-9A29-4B3F5561443B}"/>
              </c:ext>
            </c:extLst>
          </c:dPt>
          <c:dLbls>
            <c:dLbl>
              <c:idx val="0"/>
              <c:layout>
                <c:manualLayout>
                  <c:x val="-2.1126368256911745E-2"/>
                  <c:y val="-9.1947953708613472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2D7A8F"/>
                      </a:solidFill>
                      <a:latin typeface="Tw Cen MT" panose="020B0602020104020603"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BF2-434A-9A29-4B3F5561443B}"/>
                </c:ext>
              </c:extLst>
            </c:dLbl>
            <c:dLbl>
              <c:idx val="88"/>
              <c:layout>
                <c:manualLayout>
                  <c:x val="-5.2254482994723246E-2"/>
                  <c:y val="-7.7283433092843953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2D7A8F"/>
                      </a:solidFill>
                      <a:latin typeface="Tw Cen MT" panose="020B0602020104020603"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EBF2-434A-9A29-4B3F5561443B}"/>
                </c:ext>
              </c:extLst>
            </c:dLbl>
            <c:dLbl>
              <c:idx val="98"/>
              <c:delete val="1"/>
              <c:extLst>
                <c:ext xmlns:c15="http://schemas.microsoft.com/office/drawing/2012/chart" uri="{CE6537A1-D6FC-4f65-9D91-7224C49458BB}">
                  <c15:layout>
                    <c:manualLayout>
                      <c:w val="7.3674206424634098E-2"/>
                      <c:h val="9.1527428655921922E-2"/>
                    </c:manualLayout>
                  </c15:layout>
                </c:ext>
                <c:ext xmlns:c16="http://schemas.microsoft.com/office/drawing/2014/chart" uri="{C3380CC4-5D6E-409C-BE32-E72D297353CC}">
                  <c16:uniqueId val="{00000007-EBF2-434A-9A29-4B3F5561443B}"/>
                </c:ext>
              </c:extLst>
            </c:dLbl>
            <c:dLbl>
              <c:idx val="114"/>
              <c:layout>
                <c:manualLayout>
                  <c:x val="-5.6221889055473638E-3"/>
                  <c:y val="1.9759150989215185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2D7A8F"/>
                      </a:solidFill>
                      <a:latin typeface="Tw Cen MT" panose="020B0602020104020603"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BF2-434A-9A29-4B3F556144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Active_Ads_Input!$A$2:$A$116</c:f>
              <c:numCache>
                <c:formatCode>mmm\ d</c:formatCode>
                <c:ptCount val="115"/>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numCache>
            </c:numRef>
          </c:cat>
          <c:val>
            <c:numRef>
              <c:f>Active_Ads_Input!$B$2:$B$116</c:f>
              <c:numCache>
                <c:formatCode>#,##0</c:formatCode>
                <c:ptCount val="115"/>
                <c:pt idx="0">
                  <c:v>131960</c:v>
                </c:pt>
                <c:pt idx="1">
                  <c:v>132716</c:v>
                </c:pt>
                <c:pt idx="2">
                  <c:v>132039</c:v>
                </c:pt>
                <c:pt idx="3">
                  <c:v>121202</c:v>
                </c:pt>
                <c:pt idx="4">
                  <c:v>122030</c:v>
                </c:pt>
                <c:pt idx="5">
                  <c:v>122250</c:v>
                </c:pt>
                <c:pt idx="6">
                  <c:v>122082</c:v>
                </c:pt>
                <c:pt idx="7">
                  <c:v>118042</c:v>
                </c:pt>
                <c:pt idx="8">
                  <c:v>118243</c:v>
                </c:pt>
                <c:pt idx="9">
                  <c:v>118906</c:v>
                </c:pt>
                <c:pt idx="10">
                  <c:v>119061</c:v>
                </c:pt>
                <c:pt idx="11">
                  <c:v>120281</c:v>
                </c:pt>
                <c:pt idx="12">
                  <c:v>118611</c:v>
                </c:pt>
                <c:pt idx="13">
                  <c:v>118174</c:v>
                </c:pt>
                <c:pt idx="14">
                  <c:v>116913</c:v>
                </c:pt>
                <c:pt idx="15">
                  <c:v>117338</c:v>
                </c:pt>
                <c:pt idx="16">
                  <c:v>112522</c:v>
                </c:pt>
                <c:pt idx="17">
                  <c:v>112528</c:v>
                </c:pt>
                <c:pt idx="18">
                  <c:v>112995</c:v>
                </c:pt>
                <c:pt idx="19">
                  <c:v>112368</c:v>
                </c:pt>
                <c:pt idx="20">
                  <c:v>112121</c:v>
                </c:pt>
                <c:pt idx="21">
                  <c:v>110898</c:v>
                </c:pt>
                <c:pt idx="22">
                  <c:v>111511</c:v>
                </c:pt>
                <c:pt idx="23">
                  <c:v>109712</c:v>
                </c:pt>
                <c:pt idx="24">
                  <c:v>109410</c:v>
                </c:pt>
                <c:pt idx="25">
                  <c:v>109014</c:v>
                </c:pt>
                <c:pt idx="26">
                  <c:v>108795</c:v>
                </c:pt>
                <c:pt idx="27">
                  <c:v>110616</c:v>
                </c:pt>
                <c:pt idx="28">
                  <c:v>109609</c:v>
                </c:pt>
                <c:pt idx="29">
                  <c:v>107965</c:v>
                </c:pt>
                <c:pt idx="30">
                  <c:v>107280</c:v>
                </c:pt>
                <c:pt idx="31">
                  <c:v>106953</c:v>
                </c:pt>
                <c:pt idx="32">
                  <c:v>107044</c:v>
                </c:pt>
                <c:pt idx="33">
                  <c:v>105860</c:v>
                </c:pt>
                <c:pt idx="34">
                  <c:v>105286</c:v>
                </c:pt>
                <c:pt idx="35">
                  <c:v>103911</c:v>
                </c:pt>
                <c:pt idx="36">
                  <c:v>103848</c:v>
                </c:pt>
                <c:pt idx="37">
                  <c:v>103953</c:v>
                </c:pt>
                <c:pt idx="38">
                  <c:v>103951</c:v>
                </c:pt>
                <c:pt idx="39">
                  <c:v>101620</c:v>
                </c:pt>
                <c:pt idx="40">
                  <c:v>100888</c:v>
                </c:pt>
                <c:pt idx="41">
                  <c:v>100064</c:v>
                </c:pt>
                <c:pt idx="42">
                  <c:v>99064</c:v>
                </c:pt>
                <c:pt idx="43">
                  <c:v>98941</c:v>
                </c:pt>
                <c:pt idx="44">
                  <c:v>98612</c:v>
                </c:pt>
                <c:pt idx="45">
                  <c:v>101060</c:v>
                </c:pt>
                <c:pt idx="46">
                  <c:v>100938</c:v>
                </c:pt>
                <c:pt idx="47">
                  <c:v>100486</c:v>
                </c:pt>
                <c:pt idx="48">
                  <c:v>100211</c:v>
                </c:pt>
                <c:pt idx="49">
                  <c:v>99308</c:v>
                </c:pt>
                <c:pt idx="50">
                  <c:v>98854</c:v>
                </c:pt>
                <c:pt idx="51">
                  <c:v>99507</c:v>
                </c:pt>
                <c:pt idx="52">
                  <c:v>99841</c:v>
                </c:pt>
                <c:pt idx="53">
                  <c:v>100062</c:v>
                </c:pt>
                <c:pt idx="54">
                  <c:v>100225</c:v>
                </c:pt>
                <c:pt idx="55">
                  <c:v>100879</c:v>
                </c:pt>
                <c:pt idx="56">
                  <c:v>100970</c:v>
                </c:pt>
                <c:pt idx="57">
                  <c:v>99935</c:v>
                </c:pt>
                <c:pt idx="58">
                  <c:v>101074</c:v>
                </c:pt>
                <c:pt idx="59">
                  <c:v>102147</c:v>
                </c:pt>
                <c:pt idx="60">
                  <c:v>102802</c:v>
                </c:pt>
                <c:pt idx="61">
                  <c:v>103429</c:v>
                </c:pt>
                <c:pt idx="62">
                  <c:v>101880</c:v>
                </c:pt>
                <c:pt idx="63">
                  <c:v>101713</c:v>
                </c:pt>
                <c:pt idx="64">
                  <c:v>101557</c:v>
                </c:pt>
                <c:pt idx="65">
                  <c:v>101045</c:v>
                </c:pt>
                <c:pt idx="66">
                  <c:v>100728</c:v>
                </c:pt>
                <c:pt idx="67">
                  <c:v>101058</c:v>
                </c:pt>
                <c:pt idx="68">
                  <c:v>101722</c:v>
                </c:pt>
                <c:pt idx="69">
                  <c:v>102949</c:v>
                </c:pt>
                <c:pt idx="70">
                  <c:v>102479</c:v>
                </c:pt>
                <c:pt idx="71">
                  <c:v>102211</c:v>
                </c:pt>
                <c:pt idx="72">
                  <c:v>102734</c:v>
                </c:pt>
                <c:pt idx="73">
                  <c:v>103049</c:v>
                </c:pt>
                <c:pt idx="74">
                  <c:v>103515</c:v>
                </c:pt>
                <c:pt idx="75">
                  <c:v>103882</c:v>
                </c:pt>
                <c:pt idx="76">
                  <c:v>104585</c:v>
                </c:pt>
                <c:pt idx="77">
                  <c:v>103937</c:v>
                </c:pt>
                <c:pt idx="78">
                  <c:v>104864</c:v>
                </c:pt>
                <c:pt idx="79">
                  <c:v>105310</c:v>
                </c:pt>
                <c:pt idx="80">
                  <c:v>106082</c:v>
                </c:pt>
                <c:pt idx="81">
                  <c:v>106342</c:v>
                </c:pt>
                <c:pt idx="82">
                  <c:v>107515</c:v>
                </c:pt>
                <c:pt idx="83">
                  <c:v>107714</c:v>
                </c:pt>
                <c:pt idx="84">
                  <c:v>107232</c:v>
                </c:pt>
                <c:pt idx="85">
                  <c:v>106940</c:v>
                </c:pt>
                <c:pt idx="86">
                  <c:v>106711</c:v>
                </c:pt>
                <c:pt idx="87">
                  <c:v>106910</c:v>
                </c:pt>
                <c:pt idx="88">
                  <c:v>108548</c:v>
                </c:pt>
                <c:pt idx="89">
                  <c:v>108011</c:v>
                </c:pt>
                <c:pt idx="90">
                  <c:v>97090</c:v>
                </c:pt>
                <c:pt idx="91">
                  <c:v>95545</c:v>
                </c:pt>
                <c:pt idx="92">
                  <c:v>94860</c:v>
                </c:pt>
                <c:pt idx="93">
                  <c:v>95588</c:v>
                </c:pt>
                <c:pt idx="94">
                  <c:v>94214</c:v>
                </c:pt>
                <c:pt idx="95">
                  <c:v>93448</c:v>
                </c:pt>
                <c:pt idx="96">
                  <c:v>94679</c:v>
                </c:pt>
                <c:pt idx="97">
                  <c:v>94191</c:v>
                </c:pt>
                <c:pt idx="98">
                  <c:v>93937</c:v>
                </c:pt>
                <c:pt idx="99">
                  <c:v>92790</c:v>
                </c:pt>
                <c:pt idx="100">
                  <c:v>92829</c:v>
                </c:pt>
                <c:pt idx="101">
                  <c:v>103464</c:v>
                </c:pt>
                <c:pt idx="102">
                  <c:v>103340</c:v>
                </c:pt>
                <c:pt idx="103">
                  <c:v>103193</c:v>
                </c:pt>
                <c:pt idx="104">
                  <c:v>93476</c:v>
                </c:pt>
                <c:pt idx="105">
                  <c:v>92216</c:v>
                </c:pt>
                <c:pt idx="106">
                  <c:v>90938</c:v>
                </c:pt>
                <c:pt idx="107">
                  <c:v>91971</c:v>
                </c:pt>
                <c:pt idx="108">
                  <c:v>92729</c:v>
                </c:pt>
                <c:pt idx="109">
                  <c:v>92691</c:v>
                </c:pt>
                <c:pt idx="110">
                  <c:v>92690</c:v>
                </c:pt>
                <c:pt idx="111">
                  <c:v>93376</c:v>
                </c:pt>
                <c:pt idx="112">
                  <c:v>92042</c:v>
                </c:pt>
                <c:pt idx="113">
                  <c:v>89487</c:v>
                </c:pt>
                <c:pt idx="114">
                  <c:v>88258</c:v>
                </c:pt>
              </c:numCache>
            </c:numRef>
          </c:val>
          <c:smooth val="0"/>
          <c:extLst>
            <c:ext xmlns:c16="http://schemas.microsoft.com/office/drawing/2014/chart" uri="{C3380CC4-5D6E-409C-BE32-E72D297353CC}">
              <c16:uniqueId val="{0000000A-EBF2-434A-9A29-4B3F5561443B}"/>
            </c:ext>
          </c:extLst>
        </c:ser>
        <c:ser>
          <c:idx val="0"/>
          <c:order val="1"/>
          <c:tx>
            <c:strRef>
              <c:f>Active_Ads_Input!$C$1</c:f>
              <c:strCache>
                <c:ptCount val="1"/>
                <c:pt idx="0">
                  <c:v>Active Job Postings 2019</c:v>
                </c:pt>
              </c:strCache>
            </c:strRef>
          </c:tx>
          <c:spPr>
            <a:ln w="28575" cap="rnd">
              <a:solidFill>
                <a:srgbClr val="E68E1B"/>
              </a:solidFill>
              <a:round/>
            </a:ln>
            <a:effectLst/>
          </c:spPr>
          <c:marker>
            <c:symbol val="none"/>
          </c:marker>
          <c:dPt>
            <c:idx val="0"/>
            <c:marker>
              <c:symbol val="diamond"/>
              <c:size val="15"/>
              <c:spPr>
                <a:solidFill>
                  <a:srgbClr val="F4CD9A"/>
                </a:solidFill>
                <a:ln w="9525">
                  <a:solidFill>
                    <a:srgbClr val="E68E1B"/>
                  </a:solidFill>
                </a:ln>
                <a:effectLst/>
              </c:spPr>
            </c:marker>
            <c:bubble3D val="0"/>
            <c:extLst>
              <c:ext xmlns:c16="http://schemas.microsoft.com/office/drawing/2014/chart" uri="{C3380CC4-5D6E-409C-BE32-E72D297353CC}">
                <c16:uniqueId val="{0000000B-EBF2-434A-9A29-4B3F5561443B}"/>
              </c:ext>
            </c:extLst>
          </c:dPt>
          <c:dPt>
            <c:idx val="29"/>
            <c:marker>
              <c:symbol val="none"/>
            </c:marker>
            <c:bubble3D val="0"/>
            <c:extLst>
              <c:ext xmlns:c16="http://schemas.microsoft.com/office/drawing/2014/chart" uri="{C3380CC4-5D6E-409C-BE32-E72D297353CC}">
                <c16:uniqueId val="{0000000C-EBF2-434A-9A29-4B3F5561443B}"/>
              </c:ext>
            </c:extLst>
          </c:dPt>
          <c:dPt>
            <c:idx val="56"/>
            <c:marker>
              <c:symbol val="none"/>
            </c:marker>
            <c:bubble3D val="0"/>
            <c:extLst>
              <c:ext xmlns:c16="http://schemas.microsoft.com/office/drawing/2014/chart" uri="{C3380CC4-5D6E-409C-BE32-E72D297353CC}">
                <c16:uniqueId val="{0000000D-EBF2-434A-9A29-4B3F5561443B}"/>
              </c:ext>
            </c:extLst>
          </c:dPt>
          <c:dPt>
            <c:idx val="74"/>
            <c:marker>
              <c:symbol val="none"/>
            </c:marker>
            <c:bubble3D val="0"/>
            <c:extLst>
              <c:ext xmlns:c16="http://schemas.microsoft.com/office/drawing/2014/chart" uri="{C3380CC4-5D6E-409C-BE32-E72D297353CC}">
                <c16:uniqueId val="{0000000E-EBF2-434A-9A29-4B3F5561443B}"/>
              </c:ext>
            </c:extLst>
          </c:dPt>
          <c:dPt>
            <c:idx val="80"/>
            <c:marker>
              <c:symbol val="none"/>
            </c:marker>
            <c:bubble3D val="0"/>
            <c:extLst>
              <c:ext xmlns:c16="http://schemas.microsoft.com/office/drawing/2014/chart" uri="{C3380CC4-5D6E-409C-BE32-E72D297353CC}">
                <c16:uniqueId val="{0000000F-EBF2-434A-9A29-4B3F5561443B}"/>
              </c:ext>
            </c:extLst>
          </c:dPt>
          <c:dPt>
            <c:idx val="85"/>
            <c:marker>
              <c:symbol val="none"/>
            </c:marker>
            <c:bubble3D val="0"/>
            <c:extLst>
              <c:ext xmlns:c16="http://schemas.microsoft.com/office/drawing/2014/chart" uri="{C3380CC4-5D6E-409C-BE32-E72D297353CC}">
                <c16:uniqueId val="{00000010-EBF2-434A-9A29-4B3F5561443B}"/>
              </c:ext>
            </c:extLst>
          </c:dPt>
          <c:dPt>
            <c:idx val="98"/>
            <c:marker>
              <c:symbol val="none"/>
            </c:marker>
            <c:bubble3D val="0"/>
            <c:extLst>
              <c:ext xmlns:c16="http://schemas.microsoft.com/office/drawing/2014/chart" uri="{C3380CC4-5D6E-409C-BE32-E72D297353CC}">
                <c16:uniqueId val="{00000011-EBF2-434A-9A29-4B3F5561443B}"/>
              </c:ext>
            </c:extLst>
          </c:dPt>
          <c:dPt>
            <c:idx val="107"/>
            <c:marker>
              <c:symbol val="none"/>
            </c:marker>
            <c:bubble3D val="0"/>
            <c:extLst>
              <c:ext xmlns:c16="http://schemas.microsoft.com/office/drawing/2014/chart" uri="{C3380CC4-5D6E-409C-BE32-E72D297353CC}">
                <c16:uniqueId val="{00000012-EBF2-434A-9A29-4B3F5561443B}"/>
              </c:ext>
            </c:extLst>
          </c:dPt>
          <c:dPt>
            <c:idx val="114"/>
            <c:marker>
              <c:symbol val="diamond"/>
              <c:size val="15"/>
              <c:spPr>
                <a:solidFill>
                  <a:srgbClr val="F4CD9A"/>
                </a:solidFill>
                <a:ln w="9525">
                  <a:solidFill>
                    <a:srgbClr val="E68E1B"/>
                  </a:solidFill>
                </a:ln>
                <a:effectLst/>
              </c:spPr>
            </c:marker>
            <c:bubble3D val="0"/>
            <c:extLst>
              <c:ext xmlns:c16="http://schemas.microsoft.com/office/drawing/2014/chart" uri="{C3380CC4-5D6E-409C-BE32-E72D297353CC}">
                <c16:uniqueId val="{00000013-EBF2-434A-9A29-4B3F5561443B}"/>
              </c:ext>
            </c:extLst>
          </c:dPt>
          <c:dLbls>
            <c:dLbl>
              <c:idx val="0"/>
              <c:layout>
                <c:manualLayout>
                  <c:x val="-2.5451898274466062E-2"/>
                  <c:y val="0.1632703952418209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BF2-434A-9A29-4B3F5561443B}"/>
                </c:ext>
              </c:extLst>
            </c:dLbl>
            <c:dLbl>
              <c:idx val="29"/>
              <c:delete val="1"/>
              <c:extLst>
                <c:ext xmlns:c15="http://schemas.microsoft.com/office/drawing/2012/chart" uri="{CE6537A1-D6FC-4f65-9D91-7224C49458BB}"/>
                <c:ext xmlns:c16="http://schemas.microsoft.com/office/drawing/2014/chart" uri="{C3380CC4-5D6E-409C-BE32-E72D297353CC}">
                  <c16:uniqueId val="{0000000C-EBF2-434A-9A29-4B3F5561443B}"/>
                </c:ext>
              </c:extLst>
            </c:dLbl>
            <c:dLbl>
              <c:idx val="56"/>
              <c:delete val="1"/>
              <c:extLst>
                <c:ext xmlns:c15="http://schemas.microsoft.com/office/drawing/2012/chart" uri="{CE6537A1-D6FC-4f65-9D91-7224C49458BB}"/>
                <c:ext xmlns:c16="http://schemas.microsoft.com/office/drawing/2014/chart" uri="{C3380CC4-5D6E-409C-BE32-E72D297353CC}">
                  <c16:uniqueId val="{0000000D-EBF2-434A-9A29-4B3F5561443B}"/>
                </c:ext>
              </c:extLst>
            </c:dLbl>
            <c:dLbl>
              <c:idx val="74"/>
              <c:delete val="1"/>
              <c:extLst>
                <c:ext xmlns:c15="http://schemas.microsoft.com/office/drawing/2012/chart" uri="{CE6537A1-D6FC-4f65-9D91-7224C49458BB}"/>
                <c:ext xmlns:c16="http://schemas.microsoft.com/office/drawing/2014/chart" uri="{C3380CC4-5D6E-409C-BE32-E72D297353CC}">
                  <c16:uniqueId val="{0000000E-EBF2-434A-9A29-4B3F5561443B}"/>
                </c:ext>
              </c:extLst>
            </c:dLbl>
            <c:dLbl>
              <c:idx val="80"/>
              <c:delete val="1"/>
              <c:extLst>
                <c:ext xmlns:c15="http://schemas.microsoft.com/office/drawing/2012/chart" uri="{CE6537A1-D6FC-4f65-9D91-7224C49458BB}"/>
                <c:ext xmlns:c16="http://schemas.microsoft.com/office/drawing/2014/chart" uri="{C3380CC4-5D6E-409C-BE32-E72D297353CC}">
                  <c16:uniqueId val="{0000000F-EBF2-434A-9A29-4B3F5561443B}"/>
                </c:ext>
              </c:extLst>
            </c:dLbl>
            <c:dLbl>
              <c:idx val="85"/>
              <c:delete val="1"/>
              <c:extLst>
                <c:ext xmlns:c15="http://schemas.microsoft.com/office/drawing/2012/chart" uri="{CE6537A1-D6FC-4f65-9D91-7224C49458BB}"/>
                <c:ext xmlns:c16="http://schemas.microsoft.com/office/drawing/2014/chart" uri="{C3380CC4-5D6E-409C-BE32-E72D297353CC}">
                  <c16:uniqueId val="{00000010-EBF2-434A-9A29-4B3F5561443B}"/>
                </c:ext>
              </c:extLst>
            </c:dLbl>
            <c:dLbl>
              <c:idx val="98"/>
              <c:delete val="1"/>
              <c:extLst>
                <c:ext xmlns:c15="http://schemas.microsoft.com/office/drawing/2012/chart" uri="{CE6537A1-D6FC-4f65-9D91-7224C49458BB}"/>
                <c:ext xmlns:c16="http://schemas.microsoft.com/office/drawing/2014/chart" uri="{C3380CC4-5D6E-409C-BE32-E72D297353CC}">
                  <c16:uniqueId val="{00000011-EBF2-434A-9A29-4B3F5561443B}"/>
                </c:ext>
              </c:extLst>
            </c:dLbl>
            <c:dLbl>
              <c:idx val="107"/>
              <c:delete val="1"/>
              <c:extLst>
                <c:ext xmlns:c15="http://schemas.microsoft.com/office/drawing/2012/chart" uri="{CE6537A1-D6FC-4f65-9D91-7224C49458BB}"/>
                <c:ext xmlns:c16="http://schemas.microsoft.com/office/drawing/2014/chart" uri="{C3380CC4-5D6E-409C-BE32-E72D297353CC}">
                  <c16:uniqueId val="{00000012-EBF2-434A-9A29-4B3F5561443B}"/>
                </c:ext>
              </c:extLst>
            </c:dLbl>
            <c:dLbl>
              <c:idx val="114"/>
              <c:layout>
                <c:manualLayout>
                  <c:x val="-4.497751227389421E-2"/>
                  <c:y val="-7.80540486422948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BF2-434A-9A29-4B3F5561443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F8017"/>
                    </a:solidFill>
                    <a:latin typeface="Tw Cen MT" panose="020B0602020104020603" pitchFamily="34" charset="0"/>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Active_Ads_Input!$A$2:$A$116</c:f>
              <c:numCache>
                <c:formatCode>mmm\ d</c:formatCode>
                <c:ptCount val="115"/>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numCache>
            </c:numRef>
          </c:cat>
          <c:val>
            <c:numRef>
              <c:f>Active_Ads_Input!$C$2:$C$116</c:f>
              <c:numCache>
                <c:formatCode>#,##0</c:formatCode>
                <c:ptCount val="115"/>
                <c:pt idx="0">
                  <c:v>129865</c:v>
                </c:pt>
                <c:pt idx="1">
                  <c:v>131432</c:v>
                </c:pt>
                <c:pt idx="2">
                  <c:v>132645</c:v>
                </c:pt>
                <c:pt idx="3">
                  <c:v>133174</c:v>
                </c:pt>
                <c:pt idx="4">
                  <c:v>133696</c:v>
                </c:pt>
                <c:pt idx="5">
                  <c:v>134621</c:v>
                </c:pt>
                <c:pt idx="6">
                  <c:v>132688</c:v>
                </c:pt>
                <c:pt idx="7">
                  <c:v>130741</c:v>
                </c:pt>
                <c:pt idx="8">
                  <c:v>129579</c:v>
                </c:pt>
                <c:pt idx="9">
                  <c:v>129150</c:v>
                </c:pt>
                <c:pt idx="10">
                  <c:v>127790</c:v>
                </c:pt>
                <c:pt idx="11">
                  <c:v>128871</c:v>
                </c:pt>
                <c:pt idx="12">
                  <c:v>129594</c:v>
                </c:pt>
                <c:pt idx="13">
                  <c:v>130185</c:v>
                </c:pt>
                <c:pt idx="14">
                  <c:v>131244</c:v>
                </c:pt>
                <c:pt idx="15">
                  <c:v>131501</c:v>
                </c:pt>
                <c:pt idx="16">
                  <c:v>132327</c:v>
                </c:pt>
                <c:pt idx="17">
                  <c:v>131424</c:v>
                </c:pt>
                <c:pt idx="18">
                  <c:v>127218</c:v>
                </c:pt>
                <c:pt idx="19">
                  <c:v>129531</c:v>
                </c:pt>
                <c:pt idx="20">
                  <c:v>129847</c:v>
                </c:pt>
                <c:pt idx="21">
                  <c:v>130939</c:v>
                </c:pt>
                <c:pt idx="22">
                  <c:v>128939</c:v>
                </c:pt>
                <c:pt idx="23">
                  <c:v>129295</c:v>
                </c:pt>
                <c:pt idx="24">
                  <c:v>129735</c:v>
                </c:pt>
                <c:pt idx="25">
                  <c:v>129991</c:v>
                </c:pt>
                <c:pt idx="26">
                  <c:v>130454</c:v>
                </c:pt>
                <c:pt idx="27">
                  <c:v>131850</c:v>
                </c:pt>
                <c:pt idx="28">
                  <c:v>131369</c:v>
                </c:pt>
                <c:pt idx="29">
                  <c:v>131354</c:v>
                </c:pt>
                <c:pt idx="30">
                  <c:v>132871</c:v>
                </c:pt>
                <c:pt idx="31">
                  <c:v>134651</c:v>
                </c:pt>
                <c:pt idx="32">
                  <c:v>134210</c:v>
                </c:pt>
                <c:pt idx="33">
                  <c:v>132914</c:v>
                </c:pt>
                <c:pt idx="34">
                  <c:v>132877</c:v>
                </c:pt>
                <c:pt idx="35">
                  <c:v>128864</c:v>
                </c:pt>
                <c:pt idx="36">
                  <c:v>129136</c:v>
                </c:pt>
                <c:pt idx="37">
                  <c:v>129772</c:v>
                </c:pt>
                <c:pt idx="38">
                  <c:v>131014</c:v>
                </c:pt>
                <c:pt idx="39">
                  <c:v>132786</c:v>
                </c:pt>
                <c:pt idx="40">
                  <c:v>131706</c:v>
                </c:pt>
                <c:pt idx="41">
                  <c:v>130111</c:v>
                </c:pt>
                <c:pt idx="42">
                  <c:v>130284</c:v>
                </c:pt>
                <c:pt idx="43">
                  <c:v>130952</c:v>
                </c:pt>
                <c:pt idx="44">
                  <c:v>129372</c:v>
                </c:pt>
                <c:pt idx="45">
                  <c:v>128761</c:v>
                </c:pt>
                <c:pt idx="46">
                  <c:v>130032</c:v>
                </c:pt>
                <c:pt idx="47">
                  <c:v>132394</c:v>
                </c:pt>
                <c:pt idx="48">
                  <c:v>132620</c:v>
                </c:pt>
                <c:pt idx="49">
                  <c:v>132564</c:v>
                </c:pt>
                <c:pt idx="50">
                  <c:v>134874</c:v>
                </c:pt>
                <c:pt idx="51">
                  <c:v>135477</c:v>
                </c:pt>
                <c:pt idx="52">
                  <c:v>136435</c:v>
                </c:pt>
                <c:pt idx="53">
                  <c:v>137867</c:v>
                </c:pt>
                <c:pt idx="54">
                  <c:v>138877</c:v>
                </c:pt>
                <c:pt idx="55">
                  <c:v>141188</c:v>
                </c:pt>
                <c:pt idx="56">
                  <c:v>141929</c:v>
                </c:pt>
                <c:pt idx="57">
                  <c:v>142808</c:v>
                </c:pt>
                <c:pt idx="58">
                  <c:v>140026</c:v>
                </c:pt>
                <c:pt idx="59">
                  <c:v>140484</c:v>
                </c:pt>
                <c:pt idx="60">
                  <c:v>141210</c:v>
                </c:pt>
                <c:pt idx="61">
                  <c:v>141298</c:v>
                </c:pt>
                <c:pt idx="62">
                  <c:v>141907</c:v>
                </c:pt>
                <c:pt idx="63">
                  <c:v>143690</c:v>
                </c:pt>
                <c:pt idx="64">
                  <c:v>144301</c:v>
                </c:pt>
                <c:pt idx="65">
                  <c:v>142057</c:v>
                </c:pt>
                <c:pt idx="66">
                  <c:v>141944</c:v>
                </c:pt>
                <c:pt idx="67">
                  <c:v>143098</c:v>
                </c:pt>
                <c:pt idx="68">
                  <c:v>143445</c:v>
                </c:pt>
                <c:pt idx="69">
                  <c:v>144222</c:v>
                </c:pt>
                <c:pt idx="70">
                  <c:v>145359</c:v>
                </c:pt>
                <c:pt idx="71">
                  <c:v>144436</c:v>
                </c:pt>
                <c:pt idx="72">
                  <c:v>141863</c:v>
                </c:pt>
                <c:pt idx="73">
                  <c:v>141910</c:v>
                </c:pt>
                <c:pt idx="74">
                  <c:v>142085</c:v>
                </c:pt>
                <c:pt idx="75">
                  <c:v>141948</c:v>
                </c:pt>
                <c:pt idx="76">
                  <c:v>143592</c:v>
                </c:pt>
                <c:pt idx="77">
                  <c:v>145323</c:v>
                </c:pt>
                <c:pt idx="78">
                  <c:v>144775</c:v>
                </c:pt>
                <c:pt idx="79">
                  <c:v>142034</c:v>
                </c:pt>
                <c:pt idx="80">
                  <c:v>142584</c:v>
                </c:pt>
                <c:pt idx="81">
                  <c:v>140413</c:v>
                </c:pt>
                <c:pt idx="82">
                  <c:v>141184</c:v>
                </c:pt>
                <c:pt idx="83">
                  <c:v>142039</c:v>
                </c:pt>
                <c:pt idx="84">
                  <c:v>143778</c:v>
                </c:pt>
                <c:pt idx="85">
                  <c:v>144743</c:v>
                </c:pt>
                <c:pt idx="86">
                  <c:v>142639</c:v>
                </c:pt>
                <c:pt idx="87">
                  <c:v>139760</c:v>
                </c:pt>
                <c:pt idx="88">
                  <c:v>139071</c:v>
                </c:pt>
                <c:pt idx="89">
                  <c:v>140925</c:v>
                </c:pt>
                <c:pt idx="90">
                  <c:v>143304</c:v>
                </c:pt>
                <c:pt idx="91">
                  <c:v>143823</c:v>
                </c:pt>
                <c:pt idx="92">
                  <c:v>137380</c:v>
                </c:pt>
                <c:pt idx="93">
                  <c:v>139221</c:v>
                </c:pt>
                <c:pt idx="94">
                  <c:v>136675</c:v>
                </c:pt>
                <c:pt idx="95">
                  <c:v>135767</c:v>
                </c:pt>
                <c:pt idx="96">
                  <c:v>136723</c:v>
                </c:pt>
                <c:pt idx="97">
                  <c:v>137517</c:v>
                </c:pt>
                <c:pt idx="98">
                  <c:v>137889</c:v>
                </c:pt>
                <c:pt idx="99">
                  <c:v>140338</c:v>
                </c:pt>
                <c:pt idx="100">
                  <c:v>140393</c:v>
                </c:pt>
                <c:pt idx="101">
                  <c:v>139536</c:v>
                </c:pt>
                <c:pt idx="102">
                  <c:v>139185</c:v>
                </c:pt>
                <c:pt idx="103">
                  <c:v>141251</c:v>
                </c:pt>
                <c:pt idx="104">
                  <c:v>145320</c:v>
                </c:pt>
                <c:pt idx="105">
                  <c:v>147119</c:v>
                </c:pt>
                <c:pt idx="106">
                  <c:v>147983</c:v>
                </c:pt>
                <c:pt idx="107">
                  <c:v>143819</c:v>
                </c:pt>
                <c:pt idx="108">
                  <c:v>142061</c:v>
                </c:pt>
                <c:pt idx="109">
                  <c:v>144790</c:v>
                </c:pt>
                <c:pt idx="110">
                  <c:v>147691</c:v>
                </c:pt>
                <c:pt idx="111">
                  <c:v>147248</c:v>
                </c:pt>
                <c:pt idx="112">
                  <c:v>148274</c:v>
                </c:pt>
                <c:pt idx="113">
                  <c:v>149377</c:v>
                </c:pt>
                <c:pt idx="114">
                  <c:v>150140</c:v>
                </c:pt>
              </c:numCache>
            </c:numRef>
          </c:val>
          <c:smooth val="0"/>
          <c:extLst>
            <c:ext xmlns:c16="http://schemas.microsoft.com/office/drawing/2014/chart" uri="{C3380CC4-5D6E-409C-BE32-E72D297353CC}">
              <c16:uniqueId val="{00000014-EBF2-434A-9A29-4B3F5561443B}"/>
            </c:ext>
          </c:extLst>
        </c:ser>
        <c:dLbls>
          <c:showLegendKey val="0"/>
          <c:showVal val="0"/>
          <c:showCatName val="0"/>
          <c:showSerName val="0"/>
          <c:showPercent val="0"/>
          <c:showBubbleSize val="0"/>
        </c:dLbls>
        <c:smooth val="0"/>
        <c:axId val="395441104"/>
        <c:axId val="395441432"/>
      </c:lineChart>
      <c:dateAx>
        <c:axId val="395441104"/>
        <c:scaling>
          <c:orientation val="minMax"/>
        </c:scaling>
        <c:delete val="0"/>
        <c:axPos val="b"/>
        <c:numFmt formatCode="mmm\ d"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395441432"/>
        <c:crosses val="autoZero"/>
        <c:auto val="1"/>
        <c:lblOffset val="100"/>
        <c:baseTimeUnit val="days"/>
        <c:majorUnit val="13"/>
        <c:majorTimeUnit val="days"/>
      </c:dateAx>
      <c:valAx>
        <c:axId val="395441432"/>
        <c:scaling>
          <c:orientation val="minMax"/>
          <c:min val="8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395441104"/>
        <c:crosses val="autoZero"/>
        <c:crossBetween val="between"/>
      </c:valAx>
      <c:spPr>
        <a:noFill/>
        <a:ln>
          <a:noFill/>
        </a:ln>
        <a:effectLst/>
      </c:spPr>
    </c:plotArea>
    <c:legend>
      <c:legendPos val="b"/>
      <c:layout>
        <c:manualLayout>
          <c:xMode val="edge"/>
          <c:yMode val="edge"/>
          <c:x val="9.2259204251144603E-2"/>
          <c:y val="5.5788091944987274E-2"/>
          <c:w val="0.30312848330390513"/>
          <c:h val="9.697441069700352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12873317184023"/>
          <c:y val="3.7738056521294347E-2"/>
          <c:w val="0.49969196656810488"/>
          <c:h val="0.91038993707810956"/>
        </c:manualLayout>
      </c:layout>
      <c:barChart>
        <c:barDir val="bar"/>
        <c:grouping val="clustered"/>
        <c:varyColors val="0"/>
        <c:ser>
          <c:idx val="0"/>
          <c:order val="0"/>
          <c:tx>
            <c:strRef>
              <c:f>Sector_Summary!$E$25</c:f>
              <c:strCache>
                <c:ptCount val="1"/>
                <c:pt idx="0">
                  <c:v>Gulf Coast Region 30-Days over 30-Days % Change in No. of Job Ads by Sector
(June, 23 2020 to May, 24 2020 over May, 23 2020 to April, 23 2020)</c:v>
                </c:pt>
              </c:strCache>
            </c:strRef>
          </c:tx>
          <c:spPr>
            <a:solidFill>
              <a:srgbClr val="348EA6"/>
            </a:solidFill>
            <a:ln>
              <a:noFill/>
            </a:ln>
            <a:effectLst/>
          </c:spPr>
          <c:invertIfNegative val="0"/>
          <c:dPt>
            <c:idx val="7"/>
            <c:invertIfNegative val="0"/>
            <c:bubble3D val="0"/>
            <c:spPr>
              <a:solidFill>
                <a:srgbClr val="348EA6"/>
              </a:solidFill>
              <a:ln>
                <a:noFill/>
              </a:ln>
              <a:effectLst/>
            </c:spPr>
            <c:extLst>
              <c:ext xmlns:c16="http://schemas.microsoft.com/office/drawing/2014/chart" uri="{C3380CC4-5D6E-409C-BE32-E72D297353CC}">
                <c16:uniqueId val="{00000001-6C0A-4B4C-B565-5F4153054EEF}"/>
              </c:ext>
            </c:extLst>
          </c:dPt>
          <c:dPt>
            <c:idx val="11"/>
            <c:invertIfNegative val="0"/>
            <c:bubble3D val="0"/>
            <c:spPr>
              <a:solidFill>
                <a:srgbClr val="348EA6"/>
              </a:solidFill>
              <a:ln>
                <a:noFill/>
              </a:ln>
              <a:effectLst/>
            </c:spPr>
            <c:extLst>
              <c:ext xmlns:c16="http://schemas.microsoft.com/office/drawing/2014/chart" uri="{C3380CC4-5D6E-409C-BE32-E72D297353CC}">
                <c16:uniqueId val="{00000003-6C0A-4B4C-B565-5F4153054EEF}"/>
              </c:ext>
            </c:extLst>
          </c:dPt>
          <c:dPt>
            <c:idx val="12"/>
            <c:invertIfNegative val="0"/>
            <c:bubble3D val="0"/>
            <c:spPr>
              <a:solidFill>
                <a:srgbClr val="348EA6"/>
              </a:solidFill>
              <a:ln>
                <a:noFill/>
              </a:ln>
              <a:effectLst/>
            </c:spPr>
            <c:extLst>
              <c:ext xmlns:c16="http://schemas.microsoft.com/office/drawing/2014/chart" uri="{C3380CC4-5D6E-409C-BE32-E72D297353CC}">
                <c16:uniqueId val="{00000005-6C0A-4B4C-B565-5F4153054EEF}"/>
              </c:ext>
            </c:extLst>
          </c:dPt>
          <c:dPt>
            <c:idx val="15"/>
            <c:invertIfNegative val="0"/>
            <c:bubble3D val="0"/>
            <c:spPr>
              <a:solidFill>
                <a:srgbClr val="E68E1B"/>
              </a:solidFill>
              <a:ln>
                <a:noFill/>
              </a:ln>
              <a:effectLst/>
            </c:spPr>
            <c:extLst>
              <c:ext xmlns:c16="http://schemas.microsoft.com/office/drawing/2014/chart" uri="{C3380CC4-5D6E-409C-BE32-E72D297353CC}">
                <c16:uniqueId val="{00000007-6C0A-4B4C-B565-5F4153054EEF}"/>
              </c:ext>
            </c:extLst>
          </c:dPt>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Sector_Summary!$D$26:$D$47</c:f>
              <c:strCache>
                <c:ptCount val="22"/>
                <c:pt idx="0">
                  <c:v>Agriculture, Forestry, Fishing and Hunting (11)</c:v>
                </c:pt>
                <c:pt idx="1">
                  <c:v>Utilities (22)</c:v>
                </c:pt>
                <c:pt idx="2">
                  <c:v>Unclassified (99)</c:v>
                </c:pt>
                <c:pt idx="3">
                  <c:v>Accommodation and Food Services (72)</c:v>
                </c:pt>
                <c:pt idx="4">
                  <c:v>Professional, Scientific, and Technical Services (54)</c:v>
                </c:pt>
                <c:pt idx="5">
                  <c:v>Information (51)</c:v>
                </c:pt>
                <c:pt idx="6">
                  <c:v>Manufacturing (31)</c:v>
                </c:pt>
                <c:pt idx="7">
                  <c:v>Construction (23)</c:v>
                </c:pt>
                <c:pt idx="8">
                  <c:v>Management of Companies and Enterprises (55)</c:v>
                </c:pt>
                <c:pt idx="9">
                  <c:v>Arts, Entertainment, and Recreation (71)</c:v>
                </c:pt>
                <c:pt idx="10">
                  <c:v>Public Administration (92)</c:v>
                </c:pt>
                <c:pt idx="11">
                  <c:v>Mining, Quarrying, and Oil and Gas Extraction (21)</c:v>
                </c:pt>
                <c:pt idx="12">
                  <c:v>Educational Services (61)</c:v>
                </c:pt>
                <c:pt idx="13">
                  <c:v>Health Care and Social Assistance (62)</c:v>
                </c:pt>
                <c:pt idx="14">
                  <c:v>Finance and Insurance (52)</c:v>
                </c:pt>
                <c:pt idx="15">
                  <c:v>All Sectors (from first 1,000 employers by # job ads regardless of sector)</c:v>
                </c:pt>
                <c:pt idx="16">
                  <c:v>Wholesale Trade (42)</c:v>
                </c:pt>
                <c:pt idx="17">
                  <c:v>Admin. and Support and Waste Mgmt. and Remediation Services (56)</c:v>
                </c:pt>
                <c:pt idx="18">
                  <c:v>Retail Trade (44)</c:v>
                </c:pt>
                <c:pt idx="19">
                  <c:v>Other Services (except Public Administration) (81)</c:v>
                </c:pt>
                <c:pt idx="20">
                  <c:v>Real Estate and Rental and Leasing (53)</c:v>
                </c:pt>
                <c:pt idx="21">
                  <c:v>Transportation and Warehousing (48)</c:v>
                </c:pt>
              </c:strCache>
            </c:strRef>
          </c:cat>
          <c:val>
            <c:numRef>
              <c:f>Sector_Summary!$E$26:$E$47</c:f>
              <c:numCache>
                <c:formatCode>0%</c:formatCode>
                <c:ptCount val="22"/>
                <c:pt idx="0">
                  <c:v>-7.6549102398605975E-2</c:v>
                </c:pt>
                <c:pt idx="1">
                  <c:v>-3.6364542128270554E-2</c:v>
                </c:pt>
                <c:pt idx="2">
                  <c:v>-1.6636533829739855E-2</c:v>
                </c:pt>
                <c:pt idx="3">
                  <c:v>-3.8250664509850105E-4</c:v>
                </c:pt>
                <c:pt idx="4">
                  <c:v>3.8361786725099722E-3</c:v>
                </c:pt>
                <c:pt idx="5">
                  <c:v>5.4679724274444442E-3</c:v>
                </c:pt>
                <c:pt idx="6">
                  <c:v>7.1863311769286582E-3</c:v>
                </c:pt>
                <c:pt idx="7">
                  <c:v>7.5846616314027967E-3</c:v>
                </c:pt>
                <c:pt idx="8">
                  <c:v>1.3249931621514534E-2</c:v>
                </c:pt>
                <c:pt idx="9">
                  <c:v>1.5696833498372729E-2</c:v>
                </c:pt>
                <c:pt idx="10">
                  <c:v>2.2321867962704252E-2</c:v>
                </c:pt>
                <c:pt idx="11">
                  <c:v>2.5226845368819757E-2</c:v>
                </c:pt>
                <c:pt idx="12">
                  <c:v>2.8464519147259164E-2</c:v>
                </c:pt>
                <c:pt idx="13">
                  <c:v>4.2413071884865608E-2</c:v>
                </c:pt>
                <c:pt idx="14">
                  <c:v>4.3491304809668299E-2</c:v>
                </c:pt>
                <c:pt idx="15">
                  <c:v>4.6559469495680163E-2</c:v>
                </c:pt>
                <c:pt idx="16">
                  <c:v>5.6552134186271148E-2</c:v>
                </c:pt>
                <c:pt idx="17">
                  <c:v>6.3033786807478065E-2</c:v>
                </c:pt>
                <c:pt idx="18">
                  <c:v>6.7573342147241547E-2</c:v>
                </c:pt>
                <c:pt idx="19">
                  <c:v>8.1338511140314609E-2</c:v>
                </c:pt>
                <c:pt idx="20">
                  <c:v>0.11602326389189108</c:v>
                </c:pt>
                <c:pt idx="21">
                  <c:v>0.21200347853828702</c:v>
                </c:pt>
              </c:numCache>
            </c:numRef>
          </c:val>
          <c:extLst>
            <c:ext xmlns:c16="http://schemas.microsoft.com/office/drawing/2014/chart" uri="{C3380CC4-5D6E-409C-BE32-E72D297353CC}">
              <c16:uniqueId val="{00000008-6C0A-4B4C-B565-5F4153054EEF}"/>
            </c:ext>
          </c:extLst>
        </c:ser>
        <c:dLbls>
          <c:showLegendKey val="0"/>
          <c:showVal val="0"/>
          <c:showCatName val="0"/>
          <c:showSerName val="0"/>
          <c:showPercent val="0"/>
          <c:showBubbleSize val="0"/>
        </c:dLbls>
        <c:gapWidth val="182"/>
        <c:axId val="440727016"/>
        <c:axId val="440726688"/>
      </c:barChart>
      <c:catAx>
        <c:axId val="440727016"/>
        <c:scaling>
          <c:orientation val="minMax"/>
        </c:scaling>
        <c:delete val="0"/>
        <c:axPos val="l"/>
        <c:numFmt formatCode="General" sourceLinked="1"/>
        <c:majorTickMark val="none"/>
        <c:minorTickMark val="none"/>
        <c:tickLblPos val="low"/>
        <c:spPr>
          <a:noFill/>
          <a:ln w="6350"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6688"/>
        <c:crosses val="autoZero"/>
        <c:auto val="1"/>
        <c:lblAlgn val="ctr"/>
        <c:lblOffset val="100"/>
        <c:noMultiLvlLbl val="0"/>
      </c:catAx>
      <c:valAx>
        <c:axId val="440726688"/>
        <c:scaling>
          <c:orientation val="minMax"/>
          <c:min val="-0.15000000000000002"/>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7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689431575402"/>
          <c:y val="3.0880165939117993E-2"/>
          <c:w val="0.53226270233030171"/>
          <c:h val="0.91168757701098879"/>
        </c:manualLayout>
      </c:layout>
      <c:barChart>
        <c:barDir val="bar"/>
        <c:grouping val="clustered"/>
        <c:varyColors val="0"/>
        <c:ser>
          <c:idx val="0"/>
          <c:order val="0"/>
          <c:tx>
            <c:strRef>
              <c:f>Sector_Summary_Net!$E$25</c:f>
              <c:strCache>
                <c:ptCount val="1"/>
                <c:pt idx="0">
                  <c:v>Gulf Coast Region 30-Days over 30-Days Net Change in No. of Job Ads by Sector
(June, 23 2020 to May, 24 2020 over May, 23 2020 to April, 23 2020)</c:v>
                </c:pt>
              </c:strCache>
            </c:strRef>
          </c:tx>
          <c:spPr>
            <a:solidFill>
              <a:srgbClr val="E68E1B"/>
            </a:solidFill>
            <a:ln>
              <a:noFill/>
            </a:ln>
            <a:effectLst/>
          </c:spPr>
          <c:invertIfNegative val="0"/>
          <c:dPt>
            <c:idx val="15"/>
            <c:invertIfNegative val="0"/>
            <c:bubble3D val="0"/>
            <c:spPr>
              <a:solidFill>
                <a:srgbClr val="E68E1B"/>
              </a:solidFill>
              <a:ln>
                <a:noFill/>
              </a:ln>
              <a:effectLst/>
            </c:spPr>
            <c:extLst>
              <c:ext xmlns:c16="http://schemas.microsoft.com/office/drawing/2014/chart" uri="{C3380CC4-5D6E-409C-BE32-E72D297353CC}">
                <c16:uniqueId val="{00000001-742D-42AE-85E9-1D5D3B59B432}"/>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Sector_Summary_Net!$D$26:$D$46</c:f>
              <c:strCache>
                <c:ptCount val="21"/>
                <c:pt idx="0">
                  <c:v>Utilities (22)</c:v>
                </c:pt>
                <c:pt idx="1">
                  <c:v>Agriculture, Forestry, Fishing and Hunting (11)</c:v>
                </c:pt>
                <c:pt idx="2">
                  <c:v>Unclassified (99)</c:v>
                </c:pt>
                <c:pt idx="3">
                  <c:v>Accommodation and Food Services (72)</c:v>
                </c:pt>
                <c:pt idx="4">
                  <c:v>Management of Companies and Enterprises (55)</c:v>
                </c:pt>
                <c:pt idx="5">
                  <c:v>Arts, Entertainment, and Recreation (71)</c:v>
                </c:pt>
                <c:pt idx="6">
                  <c:v>Information (51)</c:v>
                </c:pt>
                <c:pt idx="7">
                  <c:v>Construction (23)</c:v>
                </c:pt>
                <c:pt idx="8">
                  <c:v>Mining, Quarrying, and Oil and Gas Extraction (21)</c:v>
                </c:pt>
                <c:pt idx="9">
                  <c:v>Professional, Scientific, and Technical Services (54)</c:v>
                </c:pt>
                <c:pt idx="10">
                  <c:v>Manufacturing (31)</c:v>
                </c:pt>
                <c:pt idx="11">
                  <c:v>Public Administration (92)</c:v>
                </c:pt>
                <c:pt idx="12">
                  <c:v>Wholesale Trade (42)</c:v>
                </c:pt>
                <c:pt idx="13">
                  <c:v>Educational Services (61)</c:v>
                </c:pt>
                <c:pt idx="14">
                  <c:v>Other Services (except Public Administration) (81)</c:v>
                </c:pt>
                <c:pt idx="15">
                  <c:v>Finance and Insurance (52)</c:v>
                </c:pt>
                <c:pt idx="16">
                  <c:v>Real Estate and Rental and Leasing (53)</c:v>
                </c:pt>
                <c:pt idx="17">
                  <c:v>Health Care and Social Assistance (62)</c:v>
                </c:pt>
                <c:pt idx="18">
                  <c:v>Admin. and Support and Waste Mgmt. and Remediation Services (56)</c:v>
                </c:pt>
                <c:pt idx="19">
                  <c:v>Retail Trade (44)</c:v>
                </c:pt>
                <c:pt idx="20">
                  <c:v>Transportation and Warehousing (48)</c:v>
                </c:pt>
              </c:strCache>
            </c:strRef>
          </c:cat>
          <c:val>
            <c:numRef>
              <c:f>Sector_Summary_Net!$E$26:$E$46</c:f>
              <c:numCache>
                <c:formatCode>#,##0</c:formatCode>
                <c:ptCount val="21"/>
                <c:pt idx="0">
                  <c:v>-44.303037849916336</c:v>
                </c:pt>
                <c:pt idx="1">
                  <c:v>-22.298670398919285</c:v>
                </c:pt>
                <c:pt idx="2">
                  <c:v>-12.993025380130916</c:v>
                </c:pt>
                <c:pt idx="3">
                  <c:v>-3.9309945915993012</c:v>
                </c:pt>
                <c:pt idx="4">
                  <c:v>5.4398953047850682</c:v>
                </c:pt>
                <c:pt idx="5">
                  <c:v>14.372461057876535</c:v>
                </c:pt>
                <c:pt idx="6">
                  <c:v>18.734726824603058</c:v>
                </c:pt>
                <c:pt idx="7">
                  <c:v>27.129357231593076</c:v>
                </c:pt>
                <c:pt idx="8">
                  <c:v>38.13947697685353</c:v>
                </c:pt>
                <c:pt idx="9">
                  <c:v>44.837880138698893</c:v>
                </c:pt>
                <c:pt idx="10">
                  <c:v>56.252787439685562</c:v>
                </c:pt>
                <c:pt idx="11">
                  <c:v>57.140847876357839</c:v>
                </c:pt>
                <c:pt idx="12">
                  <c:v>131.40432229098451</c:v>
                </c:pt>
                <c:pt idx="13">
                  <c:v>140.87449231496248</c:v>
                </c:pt>
                <c:pt idx="14">
                  <c:v>195.57258661371634</c:v>
                </c:pt>
                <c:pt idx="15">
                  <c:v>251.11386320098336</c:v>
                </c:pt>
                <c:pt idx="16">
                  <c:v>279.55206986788562</c:v>
                </c:pt>
                <c:pt idx="17">
                  <c:v>553.10446157445767</c:v>
                </c:pt>
                <c:pt idx="18">
                  <c:v>1106.5843594573926</c:v>
                </c:pt>
                <c:pt idx="19">
                  <c:v>1116.4185132528328</c:v>
                </c:pt>
                <c:pt idx="20">
                  <c:v>1355.978839279127</c:v>
                </c:pt>
              </c:numCache>
            </c:numRef>
          </c:val>
          <c:extLst>
            <c:ext xmlns:c16="http://schemas.microsoft.com/office/drawing/2014/chart" uri="{C3380CC4-5D6E-409C-BE32-E72D297353CC}">
              <c16:uniqueId val="{00000002-742D-42AE-85E9-1D5D3B59B432}"/>
            </c:ext>
          </c:extLst>
        </c:ser>
        <c:dLbls>
          <c:showLegendKey val="0"/>
          <c:showVal val="0"/>
          <c:showCatName val="0"/>
          <c:showSerName val="0"/>
          <c:showPercent val="0"/>
          <c:showBubbleSize val="0"/>
        </c:dLbls>
        <c:gapWidth val="182"/>
        <c:axId val="440727016"/>
        <c:axId val="440726688"/>
      </c:barChart>
      <c:catAx>
        <c:axId val="440727016"/>
        <c:scaling>
          <c:orientation val="minMax"/>
        </c:scaling>
        <c:delete val="0"/>
        <c:axPos val="l"/>
        <c:numFmt formatCode="General" sourceLinked="1"/>
        <c:majorTickMark val="none"/>
        <c:minorTickMark val="none"/>
        <c:tickLblPos val="low"/>
        <c:spPr>
          <a:noFill/>
          <a:ln w="6350"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6688"/>
        <c:crosses val="autoZero"/>
        <c:auto val="1"/>
        <c:lblAlgn val="ctr"/>
        <c:lblOffset val="100"/>
        <c:noMultiLvlLbl val="0"/>
      </c:catAx>
      <c:valAx>
        <c:axId val="440726688"/>
        <c:scaling>
          <c:orientation val="minMax"/>
          <c:min val="-50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7016"/>
        <c:crosses val="autoZero"/>
        <c:crossBetween val="between"/>
        <c:majorUnit val="400"/>
      </c:valAx>
      <c:spPr>
        <a:noFill/>
        <a:ln>
          <a:noFill/>
        </a:ln>
        <a:effectLst/>
      </c:spPr>
    </c:plotArea>
    <c:plotVisOnly val="1"/>
    <c:dispBlanksAs val="gap"/>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90041278445733"/>
          <c:y val="4.8299516488114494E-2"/>
          <c:w val="0.61593773929944184"/>
          <c:h val="0.89788535743540321"/>
        </c:manualLayout>
      </c:layout>
      <c:barChart>
        <c:barDir val="bar"/>
        <c:grouping val="clustered"/>
        <c:varyColors val="0"/>
        <c:ser>
          <c:idx val="0"/>
          <c:order val="0"/>
          <c:tx>
            <c:strRef>
              <c:f>Occ_Family_Summary_Pct!$E$26</c:f>
              <c:strCache>
                <c:ptCount val="1"/>
                <c:pt idx="0">
                  <c:v>Gulf Coast 30-Days over 30-Days % Change in No. of Job Ads by Major Occupational Family
(June, 23 2020 to May, 24 2020 over May, 23 2020 to April, 23 2020)</c:v>
                </c:pt>
              </c:strCache>
            </c:strRef>
          </c:tx>
          <c:spPr>
            <a:solidFill>
              <a:srgbClr val="348EA6"/>
            </a:solidFill>
            <a:ln>
              <a:noFill/>
            </a:ln>
            <a:effectLst/>
          </c:spPr>
          <c:invertIfNegative val="0"/>
          <c:dPt>
            <c:idx val="8"/>
            <c:invertIfNegative val="0"/>
            <c:bubble3D val="0"/>
            <c:spPr>
              <a:solidFill>
                <a:srgbClr val="348EA6"/>
              </a:solidFill>
              <a:ln>
                <a:noFill/>
              </a:ln>
              <a:effectLst/>
            </c:spPr>
            <c:extLst>
              <c:ext xmlns:c16="http://schemas.microsoft.com/office/drawing/2014/chart" uri="{C3380CC4-5D6E-409C-BE32-E72D297353CC}">
                <c16:uniqueId val="{00000001-E132-4F5E-AE0C-7DC56BF84C1A}"/>
              </c:ext>
            </c:extLst>
          </c:dPt>
          <c:dPt>
            <c:idx val="9"/>
            <c:invertIfNegative val="0"/>
            <c:bubble3D val="0"/>
            <c:spPr>
              <a:solidFill>
                <a:srgbClr val="348EA6"/>
              </a:solidFill>
              <a:ln>
                <a:noFill/>
              </a:ln>
              <a:effectLst/>
            </c:spPr>
            <c:extLst>
              <c:ext xmlns:c16="http://schemas.microsoft.com/office/drawing/2014/chart" uri="{C3380CC4-5D6E-409C-BE32-E72D297353CC}">
                <c16:uniqueId val="{00000003-E132-4F5E-AE0C-7DC56BF84C1A}"/>
              </c:ext>
            </c:extLst>
          </c:dPt>
          <c:dPt>
            <c:idx val="10"/>
            <c:invertIfNegative val="0"/>
            <c:bubble3D val="0"/>
            <c:spPr>
              <a:solidFill>
                <a:srgbClr val="348EA6"/>
              </a:solidFill>
              <a:ln>
                <a:noFill/>
              </a:ln>
              <a:effectLst/>
            </c:spPr>
            <c:extLst>
              <c:ext xmlns:c16="http://schemas.microsoft.com/office/drawing/2014/chart" uri="{C3380CC4-5D6E-409C-BE32-E72D297353CC}">
                <c16:uniqueId val="{00000005-E132-4F5E-AE0C-7DC56BF84C1A}"/>
              </c:ext>
            </c:extLst>
          </c:dPt>
          <c:dPt>
            <c:idx val="11"/>
            <c:invertIfNegative val="0"/>
            <c:bubble3D val="0"/>
            <c:spPr>
              <a:solidFill>
                <a:srgbClr val="E68E1B"/>
              </a:solidFill>
              <a:ln>
                <a:noFill/>
              </a:ln>
              <a:effectLst/>
            </c:spPr>
            <c:extLst>
              <c:ext xmlns:c16="http://schemas.microsoft.com/office/drawing/2014/chart" uri="{C3380CC4-5D6E-409C-BE32-E72D297353CC}">
                <c16:uniqueId val="{00000007-E132-4F5E-AE0C-7DC56BF84C1A}"/>
              </c:ext>
            </c:extLst>
          </c:dPt>
          <c:dPt>
            <c:idx val="13"/>
            <c:invertIfNegative val="0"/>
            <c:bubble3D val="0"/>
            <c:spPr>
              <a:solidFill>
                <a:srgbClr val="348EA6"/>
              </a:solidFill>
              <a:ln>
                <a:noFill/>
              </a:ln>
              <a:effectLst/>
            </c:spPr>
            <c:extLst>
              <c:ext xmlns:c16="http://schemas.microsoft.com/office/drawing/2014/chart" uri="{C3380CC4-5D6E-409C-BE32-E72D297353CC}">
                <c16:uniqueId val="{00000009-E132-4F5E-AE0C-7DC56BF84C1A}"/>
              </c:ext>
            </c:extLst>
          </c:dPt>
          <c:dPt>
            <c:idx val="15"/>
            <c:invertIfNegative val="0"/>
            <c:bubble3D val="0"/>
            <c:spPr>
              <a:solidFill>
                <a:srgbClr val="348EA6"/>
              </a:solidFill>
              <a:ln>
                <a:noFill/>
              </a:ln>
              <a:effectLst/>
            </c:spPr>
            <c:extLst>
              <c:ext xmlns:c16="http://schemas.microsoft.com/office/drawing/2014/chart" uri="{C3380CC4-5D6E-409C-BE32-E72D297353CC}">
                <c16:uniqueId val="{0000000B-E132-4F5E-AE0C-7DC56BF84C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Occ_Family_Summary_Pct!$D$27:$D$49</c:f>
              <c:strCache>
                <c:ptCount val="23"/>
                <c:pt idx="0">
                  <c:v>Educational Instruction and Library  (25)</c:v>
                </c:pt>
                <c:pt idx="1">
                  <c:v>Computer and Mathematical  (15)</c:v>
                </c:pt>
                <c:pt idx="2">
                  <c:v>Legal  (23)</c:v>
                </c:pt>
                <c:pt idx="3">
                  <c:v>Management  (11)</c:v>
                </c:pt>
                <c:pt idx="4">
                  <c:v>Business and Financial Operations  (13)</c:v>
                </c:pt>
                <c:pt idx="5">
                  <c:v>Healthcare Practitioners and Technical  (29)</c:v>
                </c:pt>
                <c:pt idx="6">
                  <c:v>Food Preparation and Serving Related  (35)</c:v>
                </c:pt>
                <c:pt idx="7">
                  <c:v>Community and Social Service  (21)</c:v>
                </c:pt>
                <c:pt idx="8">
                  <c:v>Architecture and Engineering  (17)</c:v>
                </c:pt>
                <c:pt idx="9">
                  <c:v>Arts, Design, Entertainment, Sports, and Media  (27)</c:v>
                </c:pt>
                <c:pt idx="10">
                  <c:v>Sales and Related  (41)</c:v>
                </c:pt>
                <c:pt idx="11">
                  <c:v>Total, All Occupations (00)</c:v>
                </c:pt>
                <c:pt idx="12">
                  <c:v>Life, Physical, and Social Science  (19)</c:v>
                </c:pt>
                <c:pt idx="13">
                  <c:v>Production  (51)</c:v>
                </c:pt>
                <c:pt idx="14">
                  <c:v>Office and Administrative Support  (43)</c:v>
                </c:pt>
                <c:pt idx="15">
                  <c:v>Installation, Maintenance, and Repair  (49)</c:v>
                </c:pt>
                <c:pt idx="16">
                  <c:v>Construction and Extraction  (47)</c:v>
                </c:pt>
                <c:pt idx="17">
                  <c:v>Protective Service  (33)</c:v>
                </c:pt>
                <c:pt idx="18">
                  <c:v>Personal Care and Service  (39)</c:v>
                </c:pt>
                <c:pt idx="19">
                  <c:v>Healthcare Support  (31)</c:v>
                </c:pt>
                <c:pt idx="20">
                  <c:v>Transportation and Material Moving  (53)</c:v>
                </c:pt>
                <c:pt idx="21">
                  <c:v>Farming, Fishing, and Forestry  (45)</c:v>
                </c:pt>
                <c:pt idx="22">
                  <c:v>Building and Grounds Cleaning and Maintenance  (37)</c:v>
                </c:pt>
              </c:strCache>
            </c:strRef>
          </c:cat>
          <c:val>
            <c:numRef>
              <c:f>Occ_Family_Summary_Pct!$E$27:$E$49</c:f>
              <c:numCache>
                <c:formatCode>0%</c:formatCode>
                <c:ptCount val="23"/>
                <c:pt idx="0">
                  <c:v>8.9820391121800958E-3</c:v>
                </c:pt>
                <c:pt idx="1">
                  <c:v>3.8464710650014687E-2</c:v>
                </c:pt>
                <c:pt idx="2">
                  <c:v>6.5926446724835455E-2</c:v>
                </c:pt>
                <c:pt idx="3">
                  <c:v>7.1373162577750629E-2</c:v>
                </c:pt>
                <c:pt idx="4">
                  <c:v>7.9330758769304538E-2</c:v>
                </c:pt>
                <c:pt idx="5">
                  <c:v>8.1267131927184363E-2</c:v>
                </c:pt>
                <c:pt idx="6">
                  <c:v>8.5103544283949464E-2</c:v>
                </c:pt>
                <c:pt idx="7">
                  <c:v>8.7708466617837655E-2</c:v>
                </c:pt>
                <c:pt idx="8">
                  <c:v>0.10118922652917629</c:v>
                </c:pt>
                <c:pt idx="9">
                  <c:v>0.10727969760657467</c:v>
                </c:pt>
                <c:pt idx="10">
                  <c:v>0.11598286009555832</c:v>
                </c:pt>
                <c:pt idx="11">
                  <c:v>0.11657445482576573</c:v>
                </c:pt>
                <c:pt idx="12">
                  <c:v>0.12456109247643811</c:v>
                </c:pt>
                <c:pt idx="13">
                  <c:v>0.15171726048705797</c:v>
                </c:pt>
                <c:pt idx="14">
                  <c:v>0.18062554003150882</c:v>
                </c:pt>
                <c:pt idx="15">
                  <c:v>0.18121533405667009</c:v>
                </c:pt>
                <c:pt idx="16">
                  <c:v>0.1813964714646584</c:v>
                </c:pt>
                <c:pt idx="17">
                  <c:v>0.18632575111256322</c:v>
                </c:pt>
                <c:pt idx="18">
                  <c:v>0.19356403407676298</c:v>
                </c:pt>
                <c:pt idx="19">
                  <c:v>0.1979249847448187</c:v>
                </c:pt>
                <c:pt idx="20">
                  <c:v>0.22448174051765293</c:v>
                </c:pt>
                <c:pt idx="21">
                  <c:v>0.22746363979527875</c:v>
                </c:pt>
                <c:pt idx="22">
                  <c:v>0.25714286191297614</c:v>
                </c:pt>
              </c:numCache>
            </c:numRef>
          </c:val>
          <c:extLst>
            <c:ext xmlns:c16="http://schemas.microsoft.com/office/drawing/2014/chart" uri="{C3380CC4-5D6E-409C-BE32-E72D297353CC}">
              <c16:uniqueId val="{0000000C-E132-4F5E-AE0C-7DC56BF84C1A}"/>
            </c:ext>
          </c:extLst>
        </c:ser>
        <c:dLbls>
          <c:showLegendKey val="0"/>
          <c:showVal val="0"/>
          <c:showCatName val="0"/>
          <c:showSerName val="0"/>
          <c:showPercent val="0"/>
          <c:showBubbleSize val="0"/>
        </c:dLbls>
        <c:gapWidth val="182"/>
        <c:axId val="440727016"/>
        <c:axId val="440726688"/>
      </c:barChart>
      <c:catAx>
        <c:axId val="440727016"/>
        <c:scaling>
          <c:orientation val="minMax"/>
        </c:scaling>
        <c:delete val="0"/>
        <c:axPos val="l"/>
        <c:numFmt formatCode="General" sourceLinked="1"/>
        <c:majorTickMark val="none"/>
        <c:minorTickMark val="none"/>
        <c:tickLblPos val="low"/>
        <c:spPr>
          <a:noFill/>
          <a:ln w="6350"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6688"/>
        <c:crosses val="autoZero"/>
        <c:auto val="1"/>
        <c:lblAlgn val="ctr"/>
        <c:lblOffset val="100"/>
        <c:noMultiLvlLbl val="0"/>
      </c:catAx>
      <c:valAx>
        <c:axId val="4407266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7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259562183211743E-2"/>
          <c:y val="9.3772506228896754E-2"/>
          <c:w val="0.9244781620454916"/>
          <c:h val="0.87739325976891747"/>
        </c:manualLayout>
      </c:layout>
      <c:barChart>
        <c:barDir val="col"/>
        <c:grouping val="clustered"/>
        <c:varyColors val="0"/>
        <c:ser>
          <c:idx val="0"/>
          <c:order val="0"/>
          <c:tx>
            <c:strRef>
              <c:f>Misc!$AU$2</c:f>
              <c:strCache>
                <c:ptCount val="1"/>
                <c:pt idx="0">
                  <c:v>Net Change</c:v>
                </c:pt>
              </c:strCache>
            </c:strRef>
          </c:tx>
          <c:spPr>
            <a:solidFill>
              <a:srgbClr val="9D9D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Misc!$AH$8:$AH$11</c:f>
              <c:strCache>
                <c:ptCount val="4"/>
                <c:pt idx="0">
                  <c:v>Government</c:v>
                </c:pt>
                <c:pt idx="1">
                  <c:v>Mining and Logging</c:v>
                </c:pt>
                <c:pt idx="2">
                  <c:v>Manufacturing</c:v>
                </c:pt>
                <c:pt idx="3">
                  <c:v>Other Services</c:v>
                </c:pt>
              </c:strCache>
            </c:strRef>
          </c:cat>
          <c:val>
            <c:numRef>
              <c:f>Misc!$AU$8:$AU$11</c:f>
              <c:numCache>
                <c:formatCode>#,##0</c:formatCode>
                <c:ptCount val="4"/>
                <c:pt idx="0">
                  <c:v>-8099.9997616852634</c:v>
                </c:pt>
                <c:pt idx="1">
                  <c:v>-6400.0043423299576</c:v>
                </c:pt>
                <c:pt idx="2">
                  <c:v>-799.99068112866371</c:v>
                </c:pt>
                <c:pt idx="3">
                  <c:v>-800.00098881508166</c:v>
                </c:pt>
              </c:numCache>
            </c:numRef>
          </c:val>
          <c:extLst>
            <c:ext xmlns:c16="http://schemas.microsoft.com/office/drawing/2014/chart" uri="{C3380CC4-5D6E-409C-BE32-E72D297353CC}">
              <c16:uniqueId val="{00000000-5456-4461-B07A-2A9C3F7E6E50}"/>
            </c:ext>
          </c:extLst>
        </c:ser>
        <c:ser>
          <c:idx val="1"/>
          <c:order val="1"/>
          <c:tx>
            <c:strRef>
              <c:f>Misc!$AV$2</c:f>
              <c:strCache>
                <c:ptCount val="1"/>
                <c:pt idx="0">
                  <c:v>Percent Recovered</c:v>
                </c:pt>
              </c:strCache>
            </c:strRef>
          </c:tx>
          <c:spPr>
            <a:noFill/>
            <a:ln>
              <a:noFill/>
            </a:ln>
            <a:effectLst/>
          </c:spPr>
          <c:invertIfNegative val="0"/>
          <c:dLbls>
            <c:dLbl>
              <c:idx val="0"/>
              <c:layout>
                <c:manualLayout>
                  <c:x val="-3.3442570285354858E-3"/>
                  <c:y val="-0.31980879103643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56-4461-B07A-2A9C3F7E6E50}"/>
                </c:ext>
              </c:extLst>
            </c:dLbl>
            <c:dLbl>
              <c:idx val="1"/>
              <c:layout>
                <c:manualLayout>
                  <c:x val="-1.1147523428451551E-3"/>
                  <c:y val="-0.25127833581433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56-4461-B07A-2A9C3F7E6E50}"/>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Misc!$AH$8:$AH$11</c:f>
              <c:strCache>
                <c:ptCount val="4"/>
                <c:pt idx="0">
                  <c:v>Government</c:v>
                </c:pt>
                <c:pt idx="1">
                  <c:v>Mining and Logging</c:v>
                </c:pt>
                <c:pt idx="2">
                  <c:v>Manufacturing</c:v>
                </c:pt>
                <c:pt idx="3">
                  <c:v>Other Services</c:v>
                </c:pt>
              </c:strCache>
            </c:strRef>
          </c:cat>
          <c:val>
            <c:numRef>
              <c:f>Misc!$AV$8:$AV$11</c:f>
              <c:numCache>
                <c:formatCode>0%</c:formatCode>
                <c:ptCount val="4"/>
                <c:pt idx="0">
                  <c:v>-4.5837202406022487E-2</c:v>
                </c:pt>
                <c:pt idx="1">
                  <c:v>-0.1992031797193814</c:v>
                </c:pt>
                <c:pt idx="2">
                  <c:v>-5.3842751811496892E-2</c:v>
                </c:pt>
                <c:pt idx="3">
                  <c:v>-0.24335544597738423</c:v>
                </c:pt>
              </c:numCache>
            </c:numRef>
          </c:val>
          <c:extLst>
            <c:ext xmlns:c16="http://schemas.microsoft.com/office/drawing/2014/chart" uri="{C3380CC4-5D6E-409C-BE32-E72D297353CC}">
              <c16:uniqueId val="{00000001-5456-4461-B07A-2A9C3F7E6E50}"/>
            </c:ext>
          </c:extLst>
        </c:ser>
        <c:dLbls>
          <c:showLegendKey val="0"/>
          <c:showVal val="0"/>
          <c:showCatName val="0"/>
          <c:showSerName val="0"/>
          <c:showPercent val="0"/>
          <c:showBubbleSize val="0"/>
        </c:dLbls>
        <c:gapWidth val="149"/>
        <c:overlap val="100"/>
        <c:axId val="691656680"/>
        <c:axId val="691657008"/>
      </c:barChart>
      <c:catAx>
        <c:axId val="691656680"/>
        <c:scaling>
          <c:orientation val="minMax"/>
        </c:scaling>
        <c:delete val="0"/>
        <c:axPos val="b"/>
        <c:numFmt formatCode="General" sourceLinked="1"/>
        <c:majorTickMark val="none"/>
        <c:minorTickMark val="none"/>
        <c:tickLblPos val="high"/>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1657008"/>
        <c:crosses val="autoZero"/>
        <c:auto val="1"/>
        <c:lblAlgn val="ctr"/>
        <c:lblOffset val="100"/>
        <c:noMultiLvlLbl val="0"/>
      </c:catAx>
      <c:valAx>
        <c:axId val="691657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69165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91039270800695"/>
          <c:y val="5.4407880618696246E-2"/>
          <c:w val="0.62226974398354462"/>
          <c:h val="0.89523105904998213"/>
        </c:manualLayout>
      </c:layout>
      <c:barChart>
        <c:barDir val="bar"/>
        <c:grouping val="clustered"/>
        <c:varyColors val="0"/>
        <c:ser>
          <c:idx val="0"/>
          <c:order val="0"/>
          <c:tx>
            <c:strRef>
              <c:f>Occ_Family_Summary_Net!$E$26</c:f>
              <c:strCache>
                <c:ptCount val="1"/>
                <c:pt idx="0">
                  <c:v>Gulf Coast 30-Days over 30-Days Net Change in No. of Job Ads by Major Occupational Family
(June, 23 2020 to May, 24 2020 over May, 23 2020 to April, 23 2020)</c:v>
                </c:pt>
              </c:strCache>
            </c:strRef>
          </c:tx>
          <c:spPr>
            <a:solidFill>
              <a:srgbClr val="E68E1B"/>
            </a:solidFill>
            <a:ln>
              <a:noFill/>
            </a:ln>
            <a:effectLst/>
          </c:spPr>
          <c:invertIfNegative val="0"/>
          <c:dPt>
            <c:idx val="15"/>
            <c:invertIfNegative val="0"/>
            <c:bubble3D val="0"/>
            <c:spPr>
              <a:solidFill>
                <a:srgbClr val="E68E1B"/>
              </a:solidFill>
              <a:ln>
                <a:noFill/>
              </a:ln>
              <a:effectLst/>
            </c:spPr>
            <c:extLst>
              <c:ext xmlns:c16="http://schemas.microsoft.com/office/drawing/2014/chart" uri="{C3380CC4-5D6E-409C-BE32-E72D297353CC}">
                <c16:uniqueId val="{00000001-BE46-42A3-BCC2-4138009D938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Occ_Family_Summary_Net!$D$27:$D$48</c:f>
              <c:strCache>
                <c:ptCount val="22"/>
                <c:pt idx="0">
                  <c:v>Farming, Fishing, and Forestry  (45)</c:v>
                </c:pt>
                <c:pt idx="1">
                  <c:v>Educational Instruction and Library  (25)</c:v>
                </c:pt>
                <c:pt idx="2">
                  <c:v>Legal  (23)</c:v>
                </c:pt>
                <c:pt idx="3">
                  <c:v>Community and Social Service  (21)</c:v>
                </c:pt>
                <c:pt idx="4">
                  <c:v>Life, Physical, and Social Science  (19)</c:v>
                </c:pt>
                <c:pt idx="5">
                  <c:v>Arts, Design, Entertainment, Sports, and Media  (27)</c:v>
                </c:pt>
                <c:pt idx="6">
                  <c:v>Protective Service  (33)</c:v>
                </c:pt>
                <c:pt idx="7">
                  <c:v>Construction and Extraction  (47)</c:v>
                </c:pt>
                <c:pt idx="8">
                  <c:v>Building and Grounds Cleaning and Maintenance  (37)</c:v>
                </c:pt>
                <c:pt idx="9">
                  <c:v>Production  (51)</c:v>
                </c:pt>
                <c:pt idx="10">
                  <c:v>Computer and Mathematical  (15)</c:v>
                </c:pt>
                <c:pt idx="11">
                  <c:v>Healthcare Support  (31)</c:v>
                </c:pt>
                <c:pt idx="12">
                  <c:v>Architecture and Engineering  (17)</c:v>
                </c:pt>
                <c:pt idx="13">
                  <c:v>Personal Care and Service  (39)</c:v>
                </c:pt>
                <c:pt idx="14">
                  <c:v>Food Preparation and Serving Related  (35)</c:v>
                </c:pt>
                <c:pt idx="15">
                  <c:v>Business and Financial Operations  (13)</c:v>
                </c:pt>
                <c:pt idx="16">
                  <c:v>Installation, Maintenance, and Repair  (49)</c:v>
                </c:pt>
                <c:pt idx="17">
                  <c:v>Management  (11)</c:v>
                </c:pt>
                <c:pt idx="18">
                  <c:v>Healthcare Practitioners and Technical  (29)</c:v>
                </c:pt>
                <c:pt idx="19">
                  <c:v>Sales and Related  (41)</c:v>
                </c:pt>
                <c:pt idx="20">
                  <c:v>Transportation and Material Moving  (53)</c:v>
                </c:pt>
                <c:pt idx="21">
                  <c:v>Office and Administrative Support  (43)</c:v>
                </c:pt>
              </c:strCache>
            </c:strRef>
          </c:cat>
          <c:val>
            <c:numRef>
              <c:f>Occ_Family_Summary_Net!$E$27:$E$48</c:f>
              <c:numCache>
                <c:formatCode>#,##0</c:formatCode>
                <c:ptCount val="22"/>
                <c:pt idx="0">
                  <c:v>13.527769934176597</c:v>
                </c:pt>
                <c:pt idx="1">
                  <c:v>33.000011595356227</c:v>
                </c:pt>
                <c:pt idx="2">
                  <c:v>95.000009131233355</c:v>
                </c:pt>
                <c:pt idx="3">
                  <c:v>142.00000685901932</c:v>
                </c:pt>
                <c:pt idx="4">
                  <c:v>207.57208201990511</c:v>
                </c:pt>
                <c:pt idx="5">
                  <c:v>224.00000778305821</c:v>
                </c:pt>
                <c:pt idx="6">
                  <c:v>243.60192782091121</c:v>
                </c:pt>
                <c:pt idx="7">
                  <c:v>370.34839681733342</c:v>
                </c:pt>
                <c:pt idx="8">
                  <c:v>423.0000062545555</c:v>
                </c:pt>
                <c:pt idx="9">
                  <c:v>458.68853339036468</c:v>
                </c:pt>
                <c:pt idx="10">
                  <c:v>467.00005007929758</c:v>
                </c:pt>
                <c:pt idx="11">
                  <c:v>496.00000984130293</c:v>
                </c:pt>
                <c:pt idx="12">
                  <c:v>568.25308657112328</c:v>
                </c:pt>
                <c:pt idx="13">
                  <c:v>584.30984421136236</c:v>
                </c:pt>
                <c:pt idx="14">
                  <c:v>637.00002669955393</c:v>
                </c:pt>
                <c:pt idx="15">
                  <c:v>697.00004313658974</c:v>
                </c:pt>
                <c:pt idx="16">
                  <c:v>907.13880816921937</c:v>
                </c:pt>
                <c:pt idx="17">
                  <c:v>1012.0000673891664</c:v>
                </c:pt>
                <c:pt idx="18">
                  <c:v>1216.0000879100244</c:v>
                </c:pt>
                <c:pt idx="19">
                  <c:v>1894.0000944204094</c:v>
                </c:pt>
                <c:pt idx="20">
                  <c:v>2274.000025725607</c:v>
                </c:pt>
                <c:pt idx="21">
                  <c:v>2472.9527950383235</c:v>
                </c:pt>
              </c:numCache>
            </c:numRef>
          </c:val>
          <c:extLst>
            <c:ext xmlns:c16="http://schemas.microsoft.com/office/drawing/2014/chart" uri="{C3380CC4-5D6E-409C-BE32-E72D297353CC}">
              <c16:uniqueId val="{00000002-BE46-42A3-BCC2-4138009D938E}"/>
            </c:ext>
          </c:extLst>
        </c:ser>
        <c:dLbls>
          <c:showLegendKey val="0"/>
          <c:showVal val="0"/>
          <c:showCatName val="0"/>
          <c:showSerName val="0"/>
          <c:showPercent val="0"/>
          <c:showBubbleSize val="0"/>
        </c:dLbls>
        <c:gapWidth val="182"/>
        <c:axId val="440727016"/>
        <c:axId val="440726688"/>
      </c:barChart>
      <c:catAx>
        <c:axId val="440727016"/>
        <c:scaling>
          <c:orientation val="minMax"/>
        </c:scaling>
        <c:delete val="0"/>
        <c:axPos val="l"/>
        <c:numFmt formatCode="General" sourceLinked="1"/>
        <c:majorTickMark val="none"/>
        <c:minorTickMark val="none"/>
        <c:tickLblPos val="low"/>
        <c:spPr>
          <a:noFill/>
          <a:ln w="6350" cap="flat" cmpd="sng" algn="ctr">
            <a:solidFill>
              <a:schemeClr val="tx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6688"/>
        <c:crosses val="autoZero"/>
        <c:auto val="1"/>
        <c:lblAlgn val="ctr"/>
        <c:lblOffset val="100"/>
        <c:noMultiLvlLbl val="0"/>
      </c:catAx>
      <c:valAx>
        <c:axId val="4407266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440727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98118643905862"/>
          <c:y val="2.6160578386605782E-2"/>
          <c:w val="0.62670056014839015"/>
          <c:h val="0.89012969055237956"/>
        </c:manualLayout>
      </c:layout>
      <c:barChart>
        <c:barDir val="bar"/>
        <c:grouping val="clustered"/>
        <c:varyColors val="0"/>
        <c:ser>
          <c:idx val="0"/>
          <c:order val="0"/>
          <c:tx>
            <c:strRef>
              <c:f>Ind_1mnthnet!$AR$2</c:f>
              <c:strCache>
                <c:ptCount val="1"/>
                <c:pt idx="0">
                  <c:v>OTM</c:v>
                </c:pt>
              </c:strCache>
            </c:strRef>
          </c:tx>
          <c:spPr>
            <a:solidFill>
              <a:srgbClr val="4DAD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Ind_1mnthnet!$AQ$3:$AQ$7</c:f>
              <c:strCache>
                <c:ptCount val="5"/>
                <c:pt idx="0">
                  <c:v>Local Government Educational Services</c:v>
                </c:pt>
                <c:pt idx="1">
                  <c:v>Local Government</c:v>
                </c:pt>
                <c:pt idx="2">
                  <c:v>State Government Educational Services</c:v>
                </c:pt>
                <c:pt idx="3">
                  <c:v>State Government</c:v>
                </c:pt>
                <c:pt idx="4">
                  <c:v>Federal Government</c:v>
                </c:pt>
              </c:strCache>
            </c:strRef>
          </c:cat>
          <c:val>
            <c:numRef>
              <c:f>Ind_1mnthnet!$AR$3:$AR$7</c:f>
              <c:numCache>
                <c:formatCode>#,##0</c:formatCode>
                <c:ptCount val="5"/>
                <c:pt idx="0">
                  <c:v>-3499.9890664900013</c:v>
                </c:pt>
                <c:pt idx="1">
                  <c:v>-4499.999476440018</c:v>
                </c:pt>
                <c:pt idx="2">
                  <c:v>-3700.0011225470007</c:v>
                </c:pt>
                <c:pt idx="3">
                  <c:v>-3700.0093854063307</c:v>
                </c:pt>
                <c:pt idx="4">
                  <c:v>99.996639217490156</c:v>
                </c:pt>
              </c:numCache>
            </c:numRef>
          </c:val>
          <c:extLst>
            <c:ext xmlns:c16="http://schemas.microsoft.com/office/drawing/2014/chart" uri="{C3380CC4-5D6E-409C-BE32-E72D297353CC}">
              <c16:uniqueId val="{00000000-DA46-467E-ACE6-78B571E9B7E0}"/>
            </c:ext>
          </c:extLst>
        </c:ser>
        <c:dLbls>
          <c:showLegendKey val="0"/>
          <c:showVal val="0"/>
          <c:showCatName val="0"/>
          <c:showSerName val="0"/>
          <c:showPercent val="0"/>
          <c:showBubbleSize val="0"/>
        </c:dLbls>
        <c:gapWidth val="100"/>
        <c:axId val="885530736"/>
        <c:axId val="885531064"/>
      </c:barChart>
      <c:catAx>
        <c:axId val="885530736"/>
        <c:scaling>
          <c:orientation val="minMax"/>
        </c:scaling>
        <c:delete val="0"/>
        <c:axPos val="l"/>
        <c:numFmt formatCode="General" sourceLinked="1"/>
        <c:majorTickMark val="none"/>
        <c:minorTickMark val="none"/>
        <c:tickLblPos val="low"/>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85531064"/>
        <c:crosses val="autoZero"/>
        <c:auto val="1"/>
        <c:lblAlgn val="ctr"/>
        <c:lblOffset val="100"/>
        <c:noMultiLvlLbl val="0"/>
      </c:catAx>
      <c:valAx>
        <c:axId val="885531064"/>
        <c:scaling>
          <c:orientation val="minMax"/>
        </c:scaling>
        <c:delete val="0"/>
        <c:axPos val="b"/>
        <c:numFmt formatCode="#,##0"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885530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Summary!$A$144</c:f>
              <c:strCache>
                <c:ptCount val="1"/>
                <c:pt idx="0">
                  <c:v>Unemployment Rate</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9E6E-4591-B6CC-167FCA4413C5}"/>
              </c:ext>
            </c:extLst>
          </c:dPt>
          <c:dPt>
            <c:idx val="1"/>
            <c:invertIfNegative val="0"/>
            <c:bubble3D val="0"/>
            <c:spPr>
              <a:solidFill>
                <a:srgbClr val="CF8017"/>
              </a:solidFill>
              <a:ln>
                <a:noFill/>
              </a:ln>
              <a:effectLst/>
            </c:spPr>
            <c:extLst>
              <c:ext xmlns:c16="http://schemas.microsoft.com/office/drawing/2014/chart" uri="{C3380CC4-5D6E-409C-BE32-E72D297353CC}">
                <c16:uniqueId val="{00000003-9E6E-4591-B6CC-167FCA4413C5}"/>
              </c:ext>
            </c:extLst>
          </c:dPt>
          <c:dPt>
            <c:idx val="2"/>
            <c:invertIfNegative val="0"/>
            <c:bubble3D val="0"/>
            <c:spPr>
              <a:solidFill>
                <a:srgbClr val="3590A9"/>
              </a:solidFill>
              <a:ln>
                <a:noFill/>
              </a:ln>
              <a:effectLst/>
            </c:spPr>
            <c:extLst>
              <c:ext xmlns:c16="http://schemas.microsoft.com/office/drawing/2014/chart" uri="{C3380CC4-5D6E-409C-BE32-E72D297353CC}">
                <c16:uniqueId val="{00000005-9E6E-4591-B6CC-167FCA4413C5}"/>
              </c:ext>
            </c:extLst>
          </c:dPt>
          <c:dPt>
            <c:idx val="3"/>
            <c:invertIfNegative val="0"/>
            <c:bubble3D val="0"/>
            <c:spPr>
              <a:solidFill>
                <a:srgbClr val="EEB500"/>
              </a:solidFill>
              <a:ln>
                <a:noFill/>
              </a:ln>
              <a:effectLst/>
            </c:spPr>
            <c:extLst>
              <c:ext xmlns:c16="http://schemas.microsoft.com/office/drawing/2014/chart" uri="{C3380CC4-5D6E-409C-BE32-E72D297353CC}">
                <c16:uniqueId val="{00000007-9E6E-4591-B6CC-167FCA4413C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Summary!$B$143:$E$143</c:f>
              <c:numCache>
                <c:formatCode>mmmm\ yyyy</c:formatCode>
                <c:ptCount val="4"/>
                <c:pt idx="0">
                  <c:v>43862</c:v>
                </c:pt>
                <c:pt idx="1">
                  <c:v>43891</c:v>
                </c:pt>
                <c:pt idx="2">
                  <c:v>43922</c:v>
                </c:pt>
                <c:pt idx="3">
                  <c:v>43952</c:v>
                </c:pt>
              </c:numCache>
            </c:numRef>
          </c:cat>
          <c:val>
            <c:numRef>
              <c:f>Summary!$B$144:$E$144</c:f>
              <c:numCache>
                <c:formatCode>0.0</c:formatCode>
                <c:ptCount val="4"/>
                <c:pt idx="0">
                  <c:v>3.9009936368327218</c:v>
                </c:pt>
                <c:pt idx="1">
                  <c:v>5.5008294218452134</c:v>
                </c:pt>
                <c:pt idx="2">
                  <c:v>14.300956668498078</c:v>
                </c:pt>
                <c:pt idx="3">
                  <c:v>13.900520055307558</c:v>
                </c:pt>
              </c:numCache>
            </c:numRef>
          </c:val>
          <c:extLst>
            <c:ext xmlns:c16="http://schemas.microsoft.com/office/drawing/2014/chart" uri="{C3380CC4-5D6E-409C-BE32-E72D297353CC}">
              <c16:uniqueId val="{00000008-9E6E-4591-B6CC-167FCA4413C5}"/>
            </c:ext>
          </c:extLst>
        </c:ser>
        <c:dLbls>
          <c:showLegendKey val="0"/>
          <c:showVal val="0"/>
          <c:showCatName val="0"/>
          <c:showSerName val="0"/>
          <c:showPercent val="0"/>
          <c:showBubbleSize val="0"/>
        </c:dLbls>
        <c:gapWidth val="139"/>
        <c:overlap val="100"/>
        <c:axId val="575212008"/>
        <c:axId val="575212336"/>
      </c:barChart>
      <c:barChart>
        <c:barDir val="col"/>
        <c:grouping val="clustered"/>
        <c:varyColors val="0"/>
        <c:ser>
          <c:idx val="1"/>
          <c:order val="1"/>
          <c:tx>
            <c:strRef>
              <c:f>Summary!$A$145</c:f>
              <c:strCache>
                <c:ptCount val="1"/>
                <c:pt idx="0">
                  <c:v>Unemployed Individuals</c:v>
                </c:pt>
              </c:strCache>
            </c:strRef>
          </c:tx>
          <c:spPr>
            <a:noFill/>
            <a:ln>
              <a:noFill/>
            </a:ln>
            <a:effectLst/>
          </c:spPr>
          <c:invertIfNegative val="0"/>
          <c:dLbls>
            <c:dLbl>
              <c:idx val="0"/>
              <c:layout>
                <c:manualLayout>
                  <c:x val="-1.1870845204178537E-3"/>
                  <c:y val="1.8518518518518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6E-4591-B6CC-167FCA4413C5}"/>
                </c:ext>
              </c:extLst>
            </c:dLbl>
            <c:dLbl>
              <c:idx val="1"/>
              <c:layout>
                <c:manualLayout>
                  <c:x val="0"/>
                  <c:y val="3.0092592592592508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6E-4591-B6CC-167FCA4413C5}"/>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E6E-4591-B6CC-167FCA4413C5}"/>
                </c:ext>
              </c:extLst>
            </c:dLbl>
            <c:dLbl>
              <c:idx val="3"/>
              <c:layout>
                <c:manualLayout>
                  <c:x val="2.3741690408357074E-3"/>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6E-4591-B6CC-167FCA4413C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Summary!$B$143:$E$143</c:f>
              <c:numCache>
                <c:formatCode>mmmm\ yyyy</c:formatCode>
                <c:ptCount val="4"/>
                <c:pt idx="0">
                  <c:v>43862</c:v>
                </c:pt>
                <c:pt idx="1">
                  <c:v>43891</c:v>
                </c:pt>
                <c:pt idx="2">
                  <c:v>43922</c:v>
                </c:pt>
                <c:pt idx="3">
                  <c:v>43952</c:v>
                </c:pt>
              </c:numCache>
            </c:numRef>
          </c:cat>
          <c:val>
            <c:numRef>
              <c:f>Summary!$B$145:$E$145</c:f>
              <c:numCache>
                <c:formatCode>#,##0</c:formatCode>
                <c:ptCount val="4"/>
                <c:pt idx="0">
                  <c:v>135000</c:v>
                </c:pt>
                <c:pt idx="1">
                  <c:v>190000</c:v>
                </c:pt>
                <c:pt idx="2">
                  <c:v>455000</c:v>
                </c:pt>
                <c:pt idx="3">
                  <c:v>463000</c:v>
                </c:pt>
              </c:numCache>
            </c:numRef>
          </c:val>
          <c:extLst>
            <c:ext xmlns:c16="http://schemas.microsoft.com/office/drawing/2014/chart" uri="{C3380CC4-5D6E-409C-BE32-E72D297353CC}">
              <c16:uniqueId val="{0000000B-9E6E-4591-B6CC-167FCA4413C5}"/>
            </c:ext>
          </c:extLst>
        </c:ser>
        <c:dLbls>
          <c:showLegendKey val="0"/>
          <c:showVal val="0"/>
          <c:showCatName val="0"/>
          <c:showSerName val="0"/>
          <c:showPercent val="0"/>
          <c:showBubbleSize val="0"/>
        </c:dLbls>
        <c:gapWidth val="139"/>
        <c:overlap val="100"/>
        <c:axId val="617875496"/>
        <c:axId val="668371904"/>
      </c:barChart>
      <c:dateAx>
        <c:axId val="575212008"/>
        <c:scaling>
          <c:orientation val="minMax"/>
        </c:scaling>
        <c:delete val="0"/>
        <c:axPos val="b"/>
        <c:numFmt formatCode="mmmm\ yyyy"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575212336"/>
        <c:crosses val="autoZero"/>
        <c:auto val="1"/>
        <c:lblOffset val="100"/>
        <c:baseTimeUnit val="months"/>
      </c:dateAx>
      <c:valAx>
        <c:axId val="57521233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575212008"/>
        <c:crosses val="autoZero"/>
        <c:crossBetween val="between"/>
      </c:valAx>
      <c:valAx>
        <c:axId val="668371904"/>
        <c:scaling>
          <c:orientation val="minMax"/>
          <c:max val="12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Tw Cen MT" panose="020B0602020104020603" pitchFamily="34" charset="0"/>
                <a:ea typeface="+mn-ea"/>
                <a:cs typeface="+mn-cs"/>
              </a:defRPr>
            </a:pPr>
            <a:endParaRPr lang="en-US"/>
          </a:p>
        </c:txPr>
        <c:crossAx val="617875496"/>
        <c:crosses val="max"/>
        <c:crossBetween val="between"/>
      </c:valAx>
      <c:dateAx>
        <c:axId val="617875496"/>
        <c:scaling>
          <c:orientation val="minMax"/>
        </c:scaling>
        <c:delete val="1"/>
        <c:axPos val="b"/>
        <c:numFmt formatCode="mmmm\ yyyy" sourceLinked="1"/>
        <c:majorTickMark val="out"/>
        <c:minorTickMark val="none"/>
        <c:tickLblPos val="nextTo"/>
        <c:crossAx val="668371904"/>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w Cen MT" panose="020B06020201040206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17792914774532E-2"/>
          <c:y val="5.7966324124738643E-2"/>
          <c:w val="0.9125519032343179"/>
          <c:h val="0.83741158414520223"/>
        </c:manualLayout>
      </c:layout>
      <c:barChart>
        <c:barDir val="col"/>
        <c:grouping val="clustered"/>
        <c:varyColors val="0"/>
        <c:ser>
          <c:idx val="1"/>
          <c:order val="1"/>
          <c:tx>
            <c:strRef>
              <c:f>LAUS_Output_Unemp_Charts!$EA$2</c:f>
              <c:strCache>
                <c:ptCount val="1"/>
                <c:pt idx="0">
                  <c:v>NBER National Recession</c:v>
                </c:pt>
              </c:strCache>
            </c:strRef>
          </c:tx>
          <c:spPr>
            <a:solidFill>
              <a:srgbClr val="E6E6E6"/>
            </a:solidFill>
            <a:ln>
              <a:noFill/>
            </a:ln>
            <a:effectLst/>
          </c:spPr>
          <c:invertIfNegative val="0"/>
          <c:cat>
            <c:numRef>
              <c:f>LAUS_Output_Unemp_Charts!$A$7:$A$367</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LAUS_Output_Unemp_Charts!$EA$7:$EA$367</c:f>
              <c:numCache>
                <c:formatCode>General</c:formatCode>
                <c:ptCount val="361"/>
                <c:pt idx="0">
                  <c:v>0</c:v>
                </c:pt>
                <c:pt idx="1">
                  <c:v>0</c:v>
                </c:pt>
                <c:pt idx="2">
                  <c:v>30</c:v>
                </c:pt>
                <c:pt idx="3">
                  <c:v>30</c:v>
                </c:pt>
                <c:pt idx="4">
                  <c:v>30</c:v>
                </c:pt>
                <c:pt idx="5">
                  <c:v>30</c:v>
                </c:pt>
                <c:pt idx="6">
                  <c:v>30</c:v>
                </c:pt>
                <c:pt idx="7">
                  <c:v>30</c:v>
                </c:pt>
                <c:pt idx="8">
                  <c:v>30</c:v>
                </c:pt>
                <c:pt idx="9">
                  <c:v>30</c:v>
                </c:pt>
                <c:pt idx="10">
                  <c:v>30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30</c:v>
                </c:pt>
                <c:pt idx="131">
                  <c:v>30</c:v>
                </c:pt>
                <c:pt idx="132">
                  <c:v>30</c:v>
                </c:pt>
                <c:pt idx="133">
                  <c:v>30</c:v>
                </c:pt>
                <c:pt idx="134">
                  <c:v>30</c:v>
                </c:pt>
                <c:pt idx="135">
                  <c:v>30</c:v>
                </c:pt>
                <c:pt idx="136">
                  <c:v>30</c:v>
                </c:pt>
                <c:pt idx="137">
                  <c:v>30</c:v>
                </c:pt>
                <c:pt idx="138">
                  <c:v>30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30</c:v>
                </c:pt>
                <c:pt idx="212">
                  <c:v>30</c:v>
                </c:pt>
                <c:pt idx="213">
                  <c:v>30</c:v>
                </c:pt>
                <c:pt idx="214">
                  <c:v>30</c:v>
                </c:pt>
                <c:pt idx="215">
                  <c:v>30</c:v>
                </c:pt>
                <c:pt idx="216">
                  <c:v>30</c:v>
                </c:pt>
                <c:pt idx="217">
                  <c:v>30</c:v>
                </c:pt>
                <c:pt idx="218">
                  <c:v>30</c:v>
                </c:pt>
                <c:pt idx="219">
                  <c:v>30</c:v>
                </c:pt>
                <c:pt idx="220">
                  <c:v>30</c:v>
                </c:pt>
                <c:pt idx="221">
                  <c:v>30</c:v>
                </c:pt>
                <c:pt idx="222">
                  <c:v>30</c:v>
                </c:pt>
                <c:pt idx="223">
                  <c:v>30</c:v>
                </c:pt>
                <c:pt idx="224">
                  <c:v>30</c:v>
                </c:pt>
                <c:pt idx="225">
                  <c:v>30</c:v>
                </c:pt>
                <c:pt idx="226">
                  <c:v>30</c:v>
                </c:pt>
                <c:pt idx="227">
                  <c:v>30</c:v>
                </c:pt>
                <c:pt idx="228">
                  <c:v>30</c:v>
                </c:pt>
                <c:pt idx="229">
                  <c:v>30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30</c:v>
                </c:pt>
                <c:pt idx="358">
                  <c:v>30</c:v>
                </c:pt>
                <c:pt idx="359">
                  <c:v>30</c:v>
                </c:pt>
                <c:pt idx="360">
                  <c:v>30</c:v>
                </c:pt>
              </c:numCache>
            </c:numRef>
          </c:val>
          <c:extLst>
            <c:ext xmlns:c16="http://schemas.microsoft.com/office/drawing/2014/chart" uri="{C3380CC4-5D6E-409C-BE32-E72D297353CC}">
              <c16:uniqueId val="{00000000-FFA3-4CC8-918F-9A640B6DCF35}"/>
            </c:ext>
          </c:extLst>
        </c:ser>
        <c:ser>
          <c:idx val="2"/>
          <c:order val="2"/>
          <c:tx>
            <c:strRef>
              <c:f>LAUS_Output_Unemp_Charts!$EB$2</c:f>
              <c:strCache>
                <c:ptCount val="1"/>
                <c:pt idx="0">
                  <c:v>Shale Bust</c:v>
                </c:pt>
              </c:strCache>
            </c:strRef>
          </c:tx>
          <c:spPr>
            <a:solidFill>
              <a:srgbClr val="FAEBD6"/>
            </a:solidFill>
            <a:ln>
              <a:noFill/>
            </a:ln>
            <a:effectLst/>
          </c:spPr>
          <c:invertIfNegative val="0"/>
          <c:cat>
            <c:numRef>
              <c:f>LAUS_Output_Unemp_Charts!$A$7:$A$367</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LAUS_Output_Unemp_Charts!$EB$7:$EB$367</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30</c:v>
                </c:pt>
                <c:pt idx="296">
                  <c:v>30</c:v>
                </c:pt>
                <c:pt idx="297">
                  <c:v>30</c:v>
                </c:pt>
                <c:pt idx="298">
                  <c:v>30</c:v>
                </c:pt>
                <c:pt idx="299">
                  <c:v>30</c:v>
                </c:pt>
                <c:pt idx="300">
                  <c:v>30</c:v>
                </c:pt>
                <c:pt idx="301">
                  <c:v>30</c:v>
                </c:pt>
                <c:pt idx="302">
                  <c:v>30</c:v>
                </c:pt>
                <c:pt idx="303">
                  <c:v>30</c:v>
                </c:pt>
                <c:pt idx="304">
                  <c:v>30</c:v>
                </c:pt>
                <c:pt idx="305">
                  <c:v>30</c:v>
                </c:pt>
                <c:pt idx="306">
                  <c:v>30</c:v>
                </c:pt>
                <c:pt idx="307">
                  <c:v>30</c:v>
                </c:pt>
                <c:pt idx="308">
                  <c:v>30</c:v>
                </c:pt>
                <c:pt idx="309">
                  <c:v>30</c:v>
                </c:pt>
                <c:pt idx="310">
                  <c:v>30</c:v>
                </c:pt>
                <c:pt idx="311">
                  <c:v>30</c:v>
                </c:pt>
                <c:pt idx="312">
                  <c:v>30</c:v>
                </c:pt>
                <c:pt idx="313">
                  <c:v>30</c:v>
                </c:pt>
                <c:pt idx="314">
                  <c:v>30</c:v>
                </c:pt>
                <c:pt idx="315">
                  <c:v>30</c:v>
                </c:pt>
                <c:pt idx="316">
                  <c:v>30</c:v>
                </c:pt>
                <c:pt idx="317">
                  <c:v>30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numCache>
            </c:numRef>
          </c:val>
          <c:extLst>
            <c:ext xmlns:c16="http://schemas.microsoft.com/office/drawing/2014/chart" uri="{C3380CC4-5D6E-409C-BE32-E72D297353CC}">
              <c16:uniqueId val="{00000001-FFA3-4CC8-918F-9A640B6DCF35}"/>
            </c:ext>
          </c:extLst>
        </c:ser>
        <c:dLbls>
          <c:showLegendKey val="0"/>
          <c:showVal val="0"/>
          <c:showCatName val="0"/>
          <c:showSerName val="0"/>
          <c:showPercent val="0"/>
          <c:showBubbleSize val="0"/>
        </c:dLbls>
        <c:gapWidth val="0"/>
        <c:overlap val="100"/>
        <c:axId val="390181456"/>
        <c:axId val="390181784"/>
      </c:barChart>
      <c:lineChart>
        <c:grouping val="standard"/>
        <c:varyColors val="0"/>
        <c:ser>
          <c:idx val="0"/>
          <c:order val="0"/>
          <c:tx>
            <c:strRef>
              <c:f>LAUS_Output_Unemp_Charts!$DZ$2</c:f>
              <c:strCache>
                <c:ptCount val="1"/>
                <c:pt idx="0">
                  <c:v>Unemployment Rate</c:v>
                </c:pt>
              </c:strCache>
            </c:strRef>
          </c:tx>
          <c:spPr>
            <a:ln w="25400" cap="rnd">
              <a:solidFill>
                <a:srgbClr val="DA8718"/>
              </a:solidFill>
              <a:prstDash val="solid"/>
              <a:round/>
            </a:ln>
            <a:effectLst/>
          </c:spPr>
          <c:marker>
            <c:symbol val="none"/>
          </c:marker>
          <c:dPt>
            <c:idx val="127"/>
            <c:marker>
              <c:symbol val="diamond"/>
              <c:size val="15"/>
              <c:spPr>
                <a:solidFill>
                  <a:srgbClr val="F4CD9A"/>
                </a:solidFill>
                <a:ln w="12700">
                  <a:solidFill>
                    <a:srgbClr val="CF8017"/>
                  </a:solidFill>
                  <a:prstDash val="solid"/>
                </a:ln>
                <a:effectLst/>
              </c:spPr>
            </c:marker>
            <c:bubble3D val="0"/>
            <c:extLst>
              <c:ext xmlns:c16="http://schemas.microsoft.com/office/drawing/2014/chart" uri="{C3380CC4-5D6E-409C-BE32-E72D297353CC}">
                <c16:uniqueId val="{00000002-FFA3-4CC8-918F-9A640B6DCF35}"/>
              </c:ext>
            </c:extLst>
          </c:dPt>
          <c:dPt>
            <c:idx val="128"/>
            <c:marker>
              <c:symbol val="none"/>
            </c:marker>
            <c:bubble3D val="0"/>
            <c:extLst>
              <c:ext xmlns:c16="http://schemas.microsoft.com/office/drawing/2014/chart" uri="{C3380CC4-5D6E-409C-BE32-E72D297353CC}">
                <c16:uniqueId val="{00000003-FFA3-4CC8-918F-9A640B6DCF35}"/>
              </c:ext>
            </c:extLst>
          </c:dPt>
          <c:dPt>
            <c:idx val="236"/>
            <c:marker>
              <c:symbol val="none"/>
            </c:marker>
            <c:bubble3D val="0"/>
            <c:extLst>
              <c:ext xmlns:c16="http://schemas.microsoft.com/office/drawing/2014/chart" uri="{C3380CC4-5D6E-409C-BE32-E72D297353CC}">
                <c16:uniqueId val="{00000004-FFA3-4CC8-918F-9A640B6DCF35}"/>
              </c:ext>
            </c:extLst>
          </c:dPt>
          <c:dPt>
            <c:idx val="237"/>
            <c:marker>
              <c:symbol val="none"/>
            </c:marker>
            <c:bubble3D val="0"/>
            <c:extLst>
              <c:ext xmlns:c16="http://schemas.microsoft.com/office/drawing/2014/chart" uri="{C3380CC4-5D6E-409C-BE32-E72D297353CC}">
                <c16:uniqueId val="{00000005-FFA3-4CC8-918F-9A640B6DCF35}"/>
              </c:ext>
            </c:extLst>
          </c:dPt>
          <c:dPt>
            <c:idx val="347"/>
            <c:marker>
              <c:symbol val="diamond"/>
              <c:size val="15"/>
              <c:spPr>
                <a:solidFill>
                  <a:srgbClr val="F4CD9A"/>
                </a:solidFill>
                <a:ln w="12700">
                  <a:solidFill>
                    <a:srgbClr val="CF8017"/>
                  </a:solidFill>
                </a:ln>
                <a:effectLst/>
              </c:spPr>
            </c:marker>
            <c:bubble3D val="0"/>
            <c:extLst>
              <c:ext xmlns:c16="http://schemas.microsoft.com/office/drawing/2014/chart" uri="{C3380CC4-5D6E-409C-BE32-E72D297353CC}">
                <c16:uniqueId val="{00000006-FFA3-4CC8-918F-9A640B6DCF35}"/>
              </c:ext>
            </c:extLst>
          </c:dPt>
          <c:dPt>
            <c:idx val="357"/>
            <c:marker>
              <c:symbol val="none"/>
            </c:marker>
            <c:bubble3D val="0"/>
            <c:extLst>
              <c:ext xmlns:c16="http://schemas.microsoft.com/office/drawing/2014/chart" uri="{C3380CC4-5D6E-409C-BE32-E72D297353CC}">
                <c16:uniqueId val="{00000007-FFA3-4CC8-918F-9A640B6DCF35}"/>
              </c:ext>
            </c:extLst>
          </c:dPt>
          <c:dPt>
            <c:idx val="358"/>
            <c:marker>
              <c:symbol val="none"/>
            </c:marker>
            <c:bubble3D val="0"/>
            <c:extLst>
              <c:ext xmlns:c16="http://schemas.microsoft.com/office/drawing/2014/chart" uri="{C3380CC4-5D6E-409C-BE32-E72D297353CC}">
                <c16:uniqueId val="{00000008-FFA3-4CC8-918F-9A640B6DCF35}"/>
              </c:ext>
            </c:extLst>
          </c:dPt>
          <c:dPt>
            <c:idx val="359"/>
            <c:marker>
              <c:symbol val="diamond"/>
              <c:size val="15"/>
              <c:spPr>
                <a:solidFill>
                  <a:srgbClr val="F4CD9A"/>
                </a:solidFill>
                <a:ln w="12700">
                  <a:solidFill>
                    <a:srgbClr val="CF8017"/>
                  </a:solidFill>
                  <a:prstDash val="solid"/>
                </a:ln>
                <a:effectLst/>
              </c:spPr>
            </c:marker>
            <c:bubble3D val="0"/>
            <c:extLst>
              <c:ext xmlns:c16="http://schemas.microsoft.com/office/drawing/2014/chart" uri="{C3380CC4-5D6E-409C-BE32-E72D297353CC}">
                <c16:uniqueId val="{00000009-FFA3-4CC8-918F-9A640B6DCF35}"/>
              </c:ext>
            </c:extLst>
          </c:dPt>
          <c:dPt>
            <c:idx val="360"/>
            <c:marker>
              <c:symbol val="diamond"/>
              <c:size val="15"/>
              <c:spPr>
                <a:solidFill>
                  <a:srgbClr val="F4CD9A"/>
                </a:solidFill>
                <a:ln w="12700">
                  <a:solidFill>
                    <a:srgbClr val="CF8017"/>
                  </a:solidFill>
                  <a:prstDash val="solid"/>
                </a:ln>
                <a:effectLst/>
              </c:spPr>
            </c:marker>
            <c:bubble3D val="0"/>
            <c:extLst>
              <c:ext xmlns:c16="http://schemas.microsoft.com/office/drawing/2014/chart" uri="{C3380CC4-5D6E-409C-BE32-E72D297353CC}">
                <c16:uniqueId val="{0000000A-FFA3-4CC8-918F-9A640B6DCF35}"/>
              </c:ext>
            </c:extLst>
          </c:dPt>
          <c:dLbls>
            <c:dLbl>
              <c:idx val="127"/>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F8017"/>
                      </a:solidFill>
                      <a:latin typeface="Tw Cen MT"/>
                      <a:ea typeface="Tw Cen MT"/>
                      <a:cs typeface="Tw Cen MT"/>
                    </a:defRPr>
                  </a:pPr>
                  <a:endParaRPr lang="en-US"/>
                </a:p>
              </c:txPr>
              <c:dLblPos val="b"/>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FA3-4CC8-918F-9A640B6DCF35}"/>
                </c:ext>
              </c:extLst>
            </c:dLbl>
            <c:dLbl>
              <c:idx val="347"/>
              <c:layout>
                <c:manualLayout>
                  <c:x val="-5.0705467372134203E-2"/>
                  <c:y val="7.0621468926553674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800" b="0" i="0" u="none" strike="noStrike" kern="1200" baseline="0">
                      <a:solidFill>
                        <a:srgbClr val="CF8017"/>
                      </a:solidFill>
                      <a:latin typeface="Tw Cen MT"/>
                      <a:ea typeface="Tw Cen MT"/>
                      <a:cs typeface="Tw Cen M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FA3-4CC8-918F-9A640B6DCF35}"/>
                </c:ext>
              </c:extLst>
            </c:dLbl>
            <c:dLbl>
              <c:idx val="359"/>
              <c:layout>
                <c:manualLayout>
                  <c:x val="-5.8754708157861081E-2"/>
                  <c:y val="5.9507838363591137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F8017"/>
                      </a:solidFill>
                      <a:latin typeface="Tw Cen MT"/>
                      <a:ea typeface="Tw Cen MT"/>
                      <a:cs typeface="Tw Cen MT"/>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FA3-4CC8-918F-9A640B6DCF35}"/>
                </c:ext>
              </c:extLst>
            </c:dLbl>
            <c:dLbl>
              <c:idx val="360"/>
              <c:layout>
                <c:manualLayout>
                  <c:x val="-5.6307241557213381E-2"/>
                  <c:y val="-6.890381284205295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F8017"/>
                      </a:solidFill>
                      <a:latin typeface="Tw Cen MT"/>
                      <a:ea typeface="Tw Cen MT"/>
                      <a:cs typeface="Tw Cen MT"/>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FFA3-4CC8-918F-9A640B6DCF3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LAUS_Output_Unemp_Charts!$A$7:$A$367</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LAUS_Output_Unemp_Charts!$DZ$7:$DZ$367</c:f>
              <c:numCache>
                <c:formatCode>0.0</c:formatCode>
                <c:ptCount val="361"/>
                <c:pt idx="0">
                  <c:v>4.9000774404782517</c:v>
                </c:pt>
                <c:pt idx="1">
                  <c:v>5.3008221460965812</c:v>
                </c:pt>
                <c:pt idx="2">
                  <c:v>5.3002795077825011</c:v>
                </c:pt>
                <c:pt idx="3">
                  <c:v>5.3006702244347998</c:v>
                </c:pt>
                <c:pt idx="4">
                  <c:v>5.4003723231209566</c:v>
                </c:pt>
                <c:pt idx="5">
                  <c:v>5.00083497982701</c:v>
                </c:pt>
                <c:pt idx="6">
                  <c:v>5.2009938159127458</c:v>
                </c:pt>
                <c:pt idx="7">
                  <c:v>5.0008186291773864</c:v>
                </c:pt>
                <c:pt idx="8">
                  <c:v>5.5006049836262481</c:v>
                </c:pt>
                <c:pt idx="9">
                  <c:v>5.4000421771082028</c:v>
                </c:pt>
                <c:pt idx="10">
                  <c:v>5.4006439584931893</c:v>
                </c:pt>
                <c:pt idx="11">
                  <c:v>5.1009877170935258</c:v>
                </c:pt>
                <c:pt idx="12">
                  <c:v>5.5002652876816311</c:v>
                </c:pt>
                <c:pt idx="13">
                  <c:v>6.1003977010245416</c:v>
                </c:pt>
                <c:pt idx="14">
                  <c:v>6.0006395945993418</c:v>
                </c:pt>
                <c:pt idx="15">
                  <c:v>5.9004391271794576</c:v>
                </c:pt>
                <c:pt idx="16">
                  <c:v>6.0008286296453317</c:v>
                </c:pt>
                <c:pt idx="17">
                  <c:v>5.9003106175006383</c:v>
                </c:pt>
                <c:pt idx="18">
                  <c:v>6.0008121214532517</c:v>
                </c:pt>
                <c:pt idx="19">
                  <c:v>6.0007227829600582</c:v>
                </c:pt>
                <c:pt idx="20">
                  <c:v>7.1005138723176584</c:v>
                </c:pt>
                <c:pt idx="21">
                  <c:v>7.000281658345096</c:v>
                </c:pt>
                <c:pt idx="22">
                  <c:v>6.8000082350505187</c:v>
                </c:pt>
                <c:pt idx="23">
                  <c:v>6.5004954985673891</c:v>
                </c:pt>
                <c:pt idx="24">
                  <c:v>7.0009173559912128</c:v>
                </c:pt>
                <c:pt idx="25">
                  <c:v>8.0004812960389877</c:v>
                </c:pt>
                <c:pt idx="26">
                  <c:v>7.6001186562782639</c:v>
                </c:pt>
                <c:pt idx="27">
                  <c:v>7.5003624791053758</c:v>
                </c:pt>
                <c:pt idx="28">
                  <c:v>7.5002312332921512</c:v>
                </c:pt>
                <c:pt idx="29">
                  <c:v>7.1003149381292889</c:v>
                </c:pt>
                <c:pt idx="30">
                  <c:v>7.3006503449958648</c:v>
                </c:pt>
                <c:pt idx="31">
                  <c:v>7.0003787152039347</c:v>
                </c:pt>
                <c:pt idx="32">
                  <c:v>7.7000037634359142</c:v>
                </c:pt>
                <c:pt idx="33">
                  <c:v>7.700819485335666</c:v>
                </c:pt>
                <c:pt idx="34">
                  <c:v>7.2009225349238184</c:v>
                </c:pt>
                <c:pt idx="35">
                  <c:v>7.1004298056857298</c:v>
                </c:pt>
                <c:pt idx="36">
                  <c:v>7.2008010051624751</c:v>
                </c:pt>
                <c:pt idx="37">
                  <c:v>8.1003907283865928</c:v>
                </c:pt>
                <c:pt idx="38">
                  <c:v>7.8005713063604665</c:v>
                </c:pt>
                <c:pt idx="39">
                  <c:v>7.4002046980772924</c:v>
                </c:pt>
                <c:pt idx="40">
                  <c:v>7.4006876189623823</c:v>
                </c:pt>
                <c:pt idx="41">
                  <c:v>7.3001160907211391</c:v>
                </c:pt>
                <c:pt idx="42">
                  <c:v>7.200787043765394</c:v>
                </c:pt>
                <c:pt idx="43">
                  <c:v>6.5005066972220593</c:v>
                </c:pt>
                <c:pt idx="44">
                  <c:v>7.4006867433051031</c:v>
                </c:pt>
                <c:pt idx="45">
                  <c:v>7.1003936940312524</c:v>
                </c:pt>
                <c:pt idx="46">
                  <c:v>6.9005339591734645</c:v>
                </c:pt>
                <c:pt idx="47">
                  <c:v>6.7005811267343409</c:v>
                </c:pt>
                <c:pt idx="48">
                  <c:v>6.5004764085786846</c:v>
                </c:pt>
                <c:pt idx="49">
                  <c:v>7.3004185905546217</c:v>
                </c:pt>
                <c:pt idx="50">
                  <c:v>7.0006546362688367</c:v>
                </c:pt>
                <c:pt idx="51">
                  <c:v>6.800739459678196</c:v>
                </c:pt>
                <c:pt idx="52">
                  <c:v>6.6008878335440908</c:v>
                </c:pt>
                <c:pt idx="53">
                  <c:v>6.1004187299876653</c:v>
                </c:pt>
                <c:pt idx="54">
                  <c:v>6.000903219858829</c:v>
                </c:pt>
                <c:pt idx="55">
                  <c:v>5.4007204301871408</c:v>
                </c:pt>
                <c:pt idx="56">
                  <c:v>6.2004332974292318</c:v>
                </c:pt>
                <c:pt idx="57">
                  <c:v>5.7004130711628642</c:v>
                </c:pt>
                <c:pt idx="58">
                  <c:v>5.5004200499862037</c:v>
                </c:pt>
                <c:pt idx="59">
                  <c:v>5.9005722500226545</c:v>
                </c:pt>
                <c:pt idx="60">
                  <c:v>5.8002098530372725</c:v>
                </c:pt>
                <c:pt idx="61">
                  <c:v>6.5005918133718339</c:v>
                </c:pt>
                <c:pt idx="62">
                  <c:v>6.5001319827081998</c:v>
                </c:pt>
                <c:pt idx="63">
                  <c:v>6.3005037326708369</c:v>
                </c:pt>
                <c:pt idx="64">
                  <c:v>6.2002241679235395</c:v>
                </c:pt>
                <c:pt idx="65">
                  <c:v>5.7000121802911865</c:v>
                </c:pt>
                <c:pt idx="66">
                  <c:v>5.700264958768229</c:v>
                </c:pt>
                <c:pt idx="67">
                  <c:v>5.4002896370148266</c:v>
                </c:pt>
                <c:pt idx="68">
                  <c:v>6.0007746348916244</c:v>
                </c:pt>
                <c:pt idx="69">
                  <c:v>5.6005417127486519</c:v>
                </c:pt>
                <c:pt idx="70">
                  <c:v>5.5008039870376004</c:v>
                </c:pt>
                <c:pt idx="71">
                  <c:v>5.4002515548832584</c:v>
                </c:pt>
                <c:pt idx="72">
                  <c:v>5.500576938191621</c:v>
                </c:pt>
                <c:pt idx="73">
                  <c:v>5.9005500194039247</c:v>
                </c:pt>
                <c:pt idx="74">
                  <c:v>5.8000517462882826</c:v>
                </c:pt>
                <c:pt idx="75">
                  <c:v>5.4003917867470133</c:v>
                </c:pt>
                <c:pt idx="76">
                  <c:v>5.4002200958721014</c:v>
                </c:pt>
                <c:pt idx="77">
                  <c:v>5.1009869397452894</c:v>
                </c:pt>
                <c:pt idx="78">
                  <c:v>5.4008410344384004</c:v>
                </c:pt>
                <c:pt idx="79">
                  <c:v>5.2000931536416539</c:v>
                </c:pt>
                <c:pt idx="80">
                  <c:v>5.9008355965791655</c:v>
                </c:pt>
                <c:pt idx="81">
                  <c:v>5.700620256538615</c:v>
                </c:pt>
                <c:pt idx="82">
                  <c:v>5.6006541586260195</c:v>
                </c:pt>
                <c:pt idx="83">
                  <c:v>5.2006716225772482</c:v>
                </c:pt>
                <c:pt idx="84">
                  <c:v>5.2003683697764025</c:v>
                </c:pt>
                <c:pt idx="85">
                  <c:v>6.0003578001309892</c:v>
                </c:pt>
                <c:pt idx="86">
                  <c:v>5.6001800018333876</c:v>
                </c:pt>
                <c:pt idx="87">
                  <c:v>5.3008606002135688</c:v>
                </c:pt>
                <c:pt idx="88">
                  <c:v>5.1001794114638983</c:v>
                </c:pt>
                <c:pt idx="89">
                  <c:v>4.6002960136437165</c:v>
                </c:pt>
                <c:pt idx="90">
                  <c:v>4.40015289983433</c:v>
                </c:pt>
                <c:pt idx="91">
                  <c:v>4.2003259052513169</c:v>
                </c:pt>
                <c:pt idx="92">
                  <c:v>4.8007889029644648</c:v>
                </c:pt>
                <c:pt idx="93">
                  <c:v>4.4005164120645386</c:v>
                </c:pt>
                <c:pt idx="94">
                  <c:v>4.4002598202061236</c:v>
                </c:pt>
                <c:pt idx="95">
                  <c:v>4.0006725388383062</c:v>
                </c:pt>
                <c:pt idx="96">
                  <c:v>4.3006027278419712</c:v>
                </c:pt>
                <c:pt idx="97">
                  <c:v>5.100310518835232</c:v>
                </c:pt>
                <c:pt idx="98">
                  <c:v>4.8003896883380825</c:v>
                </c:pt>
                <c:pt idx="99">
                  <c:v>4.6006758920607158</c:v>
                </c:pt>
                <c:pt idx="100">
                  <c:v>4.4009672473360402</c:v>
                </c:pt>
                <c:pt idx="101">
                  <c:v>4.1002959325341175</c:v>
                </c:pt>
                <c:pt idx="102">
                  <c:v>4.0000700750466001</c:v>
                </c:pt>
                <c:pt idx="103">
                  <c:v>3.700496196210258</c:v>
                </c:pt>
                <c:pt idx="104">
                  <c:v>4.4006036333122678</c:v>
                </c:pt>
                <c:pt idx="105">
                  <c:v>4.3003711237199207</c:v>
                </c:pt>
                <c:pt idx="106">
                  <c:v>4.2004738585274444</c:v>
                </c:pt>
                <c:pt idx="107">
                  <c:v>4.5001943704638263</c:v>
                </c:pt>
                <c:pt idx="108">
                  <c:v>4.7009757218131494</c:v>
                </c:pt>
                <c:pt idx="109">
                  <c:v>5.4001315036676454</c:v>
                </c:pt>
                <c:pt idx="110">
                  <c:v>5.400178184659552</c:v>
                </c:pt>
                <c:pt idx="111">
                  <c:v>5.1005884684010203</c:v>
                </c:pt>
                <c:pt idx="112">
                  <c:v>5.2004638787446469</c:v>
                </c:pt>
                <c:pt idx="113">
                  <c:v>4.8008438099558832</c:v>
                </c:pt>
                <c:pt idx="114">
                  <c:v>4.7003519952626878</c:v>
                </c:pt>
                <c:pt idx="115">
                  <c:v>4.4000343979207814</c:v>
                </c:pt>
                <c:pt idx="116">
                  <c:v>4.8009882395222006</c:v>
                </c:pt>
                <c:pt idx="117">
                  <c:v>4.7008515238516138</c:v>
                </c:pt>
                <c:pt idx="118">
                  <c:v>4.5000421849732719</c:v>
                </c:pt>
                <c:pt idx="119">
                  <c:v>4.0002096143237171</c:v>
                </c:pt>
                <c:pt idx="120">
                  <c:v>4.3000630301258607</c:v>
                </c:pt>
                <c:pt idx="121">
                  <c:v>4.7008566859797956</c:v>
                </c:pt>
                <c:pt idx="122">
                  <c:v>4.5008041642327559</c:v>
                </c:pt>
                <c:pt idx="123">
                  <c:v>4.4006698321688882</c:v>
                </c:pt>
                <c:pt idx="124">
                  <c:v>4.2003567349089543</c:v>
                </c:pt>
                <c:pt idx="125">
                  <c:v>3.8006071703996707</c:v>
                </c:pt>
                <c:pt idx="126">
                  <c:v>3.800170458447262</c:v>
                </c:pt>
                <c:pt idx="127">
                  <c:v>3.3005078173196187</c:v>
                </c:pt>
                <c:pt idx="128">
                  <c:v>4.000418216721779</c:v>
                </c:pt>
                <c:pt idx="129">
                  <c:v>3.8007968177184099</c:v>
                </c:pt>
                <c:pt idx="130">
                  <c:v>4.0006420817545276</c:v>
                </c:pt>
                <c:pt idx="131">
                  <c:v>4.0003053060604703</c:v>
                </c:pt>
                <c:pt idx="132">
                  <c:v>4.200886517509101</c:v>
                </c:pt>
                <c:pt idx="133">
                  <c:v>5.1008247961328532</c:v>
                </c:pt>
                <c:pt idx="134">
                  <c:v>4.9004325682959138</c:v>
                </c:pt>
                <c:pt idx="135">
                  <c:v>5.1007133301457523</c:v>
                </c:pt>
                <c:pt idx="136">
                  <c:v>5.0008791133029522</c:v>
                </c:pt>
                <c:pt idx="137">
                  <c:v>5.0004952217370429</c:v>
                </c:pt>
                <c:pt idx="138">
                  <c:v>5.1005233462999477</c:v>
                </c:pt>
                <c:pt idx="139">
                  <c:v>5.1001097781022908</c:v>
                </c:pt>
                <c:pt idx="140">
                  <c:v>5.9001918034075267</c:v>
                </c:pt>
                <c:pt idx="141">
                  <c:v>5.600831389418472</c:v>
                </c:pt>
                <c:pt idx="142">
                  <c:v>5.7001066457436211</c:v>
                </c:pt>
                <c:pt idx="143">
                  <c:v>5.8009806371054644</c:v>
                </c:pt>
                <c:pt idx="144">
                  <c:v>5.9001726854860035</c:v>
                </c:pt>
                <c:pt idx="145">
                  <c:v>6.6000827778518962</c:v>
                </c:pt>
                <c:pt idx="146">
                  <c:v>6.5009908567652328</c:v>
                </c:pt>
                <c:pt idx="147">
                  <c:v>6.3006968572443984</c:v>
                </c:pt>
                <c:pt idx="148">
                  <c:v>6.1004946786609784</c:v>
                </c:pt>
                <c:pt idx="149">
                  <c:v>5.9003661469215549</c:v>
                </c:pt>
                <c:pt idx="150">
                  <c:v>6.2007859647047283</c:v>
                </c:pt>
                <c:pt idx="151">
                  <c:v>5.9001944665969512</c:v>
                </c:pt>
                <c:pt idx="152">
                  <c:v>6.7009795201618259</c:v>
                </c:pt>
                <c:pt idx="153">
                  <c:v>6.6004642259959923</c:v>
                </c:pt>
                <c:pt idx="154">
                  <c:v>6.5002516072552963</c:v>
                </c:pt>
                <c:pt idx="155">
                  <c:v>6.500225285102383</c:v>
                </c:pt>
                <c:pt idx="156">
                  <c:v>6.7001194702379268</c:v>
                </c:pt>
                <c:pt idx="157">
                  <c:v>7.6004877767688317</c:v>
                </c:pt>
                <c:pt idx="158">
                  <c:v>7.2004831744892535</c:v>
                </c:pt>
                <c:pt idx="159">
                  <c:v>7.0004712645521368</c:v>
                </c:pt>
                <c:pt idx="160">
                  <c:v>6.800301545800024</c:v>
                </c:pt>
                <c:pt idx="161">
                  <c:v>6.5003127809298507</c:v>
                </c:pt>
                <c:pt idx="162">
                  <c:v>6.4009043274728761</c:v>
                </c:pt>
                <c:pt idx="163">
                  <c:v>5.9005660477090149</c:v>
                </c:pt>
                <c:pt idx="164">
                  <c:v>6.6008039042365088</c:v>
                </c:pt>
                <c:pt idx="165">
                  <c:v>6.200599162267082</c:v>
                </c:pt>
                <c:pt idx="166">
                  <c:v>6.3007504138126471</c:v>
                </c:pt>
                <c:pt idx="167">
                  <c:v>5.900288446931488</c:v>
                </c:pt>
                <c:pt idx="168">
                  <c:v>6.0003245519744413</c:v>
                </c:pt>
                <c:pt idx="169">
                  <c:v>6.7006733192459471</c:v>
                </c:pt>
                <c:pt idx="170">
                  <c:v>6.4007782155053761</c:v>
                </c:pt>
                <c:pt idx="171">
                  <c:v>6.1004550561888449</c:v>
                </c:pt>
                <c:pt idx="172">
                  <c:v>5.9002337130681504</c:v>
                </c:pt>
                <c:pt idx="173">
                  <c:v>5.8005002807210326</c:v>
                </c:pt>
                <c:pt idx="174">
                  <c:v>5.9000609466303278</c:v>
                </c:pt>
                <c:pt idx="175">
                  <c:v>5.700625434882105</c:v>
                </c:pt>
                <c:pt idx="176">
                  <c:v>5.9000723311521091</c:v>
                </c:pt>
                <c:pt idx="177">
                  <c:v>5.9000556299535978</c:v>
                </c:pt>
                <c:pt idx="178">
                  <c:v>5.4001862987377685</c:v>
                </c:pt>
                <c:pt idx="179">
                  <c:v>5.200613709550546</c:v>
                </c:pt>
                <c:pt idx="180">
                  <c:v>5.300446950569401</c:v>
                </c:pt>
                <c:pt idx="181">
                  <c:v>5.7004143735460335</c:v>
                </c:pt>
                <c:pt idx="182">
                  <c:v>5.6000699333601833</c:v>
                </c:pt>
                <c:pt idx="183">
                  <c:v>5.4005781411482854</c:v>
                </c:pt>
                <c:pt idx="184">
                  <c:v>5.8000235635156185</c:v>
                </c:pt>
                <c:pt idx="185">
                  <c:v>5.5003484252988564</c:v>
                </c:pt>
                <c:pt idx="186">
                  <c:v>5.800213325351387</c:v>
                </c:pt>
                <c:pt idx="187">
                  <c:v>5.4003596300172285</c:v>
                </c:pt>
                <c:pt idx="188">
                  <c:v>5.7005686923065362</c:v>
                </c:pt>
                <c:pt idx="189">
                  <c:v>5.6002822375708563</c:v>
                </c:pt>
                <c:pt idx="190">
                  <c:v>5.0005046721111297</c:v>
                </c:pt>
                <c:pt idx="191">
                  <c:v>5.0000478769068923</c:v>
                </c:pt>
                <c:pt idx="192">
                  <c:v>5.000057580843194</c:v>
                </c:pt>
                <c:pt idx="193">
                  <c:v>5.5000196465242199</c:v>
                </c:pt>
                <c:pt idx="194">
                  <c:v>5.4009589067985999</c:v>
                </c:pt>
                <c:pt idx="195">
                  <c:v>5.0006603343952536</c:v>
                </c:pt>
                <c:pt idx="196">
                  <c:v>4.8003983340058127</c:v>
                </c:pt>
                <c:pt idx="197">
                  <c:v>4.3007122042924699</c:v>
                </c:pt>
                <c:pt idx="198">
                  <c:v>4.4000710930307223</c:v>
                </c:pt>
                <c:pt idx="199">
                  <c:v>4.0001219633743137</c:v>
                </c:pt>
                <c:pt idx="200">
                  <c:v>4.6007534509483268</c:v>
                </c:pt>
                <c:pt idx="201">
                  <c:v>4.4009178862630884</c:v>
                </c:pt>
                <c:pt idx="202">
                  <c:v>4.0006197417161626</c:v>
                </c:pt>
                <c:pt idx="203">
                  <c:v>3.9002346201663367</c:v>
                </c:pt>
                <c:pt idx="204">
                  <c:v>3.9007324752390051</c:v>
                </c:pt>
                <c:pt idx="205">
                  <c:v>4.5006069175795398</c:v>
                </c:pt>
                <c:pt idx="206">
                  <c:v>4.5004903877831648</c:v>
                </c:pt>
                <c:pt idx="207">
                  <c:v>4.3007026505193684</c:v>
                </c:pt>
                <c:pt idx="208">
                  <c:v>4.3006748355579623</c:v>
                </c:pt>
                <c:pt idx="209">
                  <c:v>4.0008420474548307</c:v>
                </c:pt>
                <c:pt idx="210">
                  <c:v>4.0002864992684817</c:v>
                </c:pt>
                <c:pt idx="211">
                  <c:v>4.1006623574235279</c:v>
                </c:pt>
                <c:pt idx="212">
                  <c:v>4.5008361682485196</c:v>
                </c:pt>
                <c:pt idx="213">
                  <c:v>4.2006486602310558</c:v>
                </c:pt>
                <c:pt idx="214">
                  <c:v>4.1009009594815975</c:v>
                </c:pt>
                <c:pt idx="215">
                  <c:v>3.800405729542895</c:v>
                </c:pt>
                <c:pt idx="216">
                  <c:v>4.3008051198176656</c:v>
                </c:pt>
                <c:pt idx="217">
                  <c:v>4.9000074297700476</c:v>
                </c:pt>
                <c:pt idx="218">
                  <c:v>5.0002458288871861</c:v>
                </c:pt>
                <c:pt idx="219">
                  <c:v>5.0002206916766356</c:v>
                </c:pt>
                <c:pt idx="220">
                  <c:v>5.0005700019766737</c:v>
                </c:pt>
                <c:pt idx="221">
                  <c:v>5.1003384651408457</c:v>
                </c:pt>
                <c:pt idx="222">
                  <c:v>5.2007209830488748</c:v>
                </c:pt>
                <c:pt idx="223">
                  <c:v>5.3005519698655137</c:v>
                </c:pt>
                <c:pt idx="224">
                  <c:v>6.2005771904670306</c:v>
                </c:pt>
                <c:pt idx="225">
                  <c:v>6.3001623213850344</c:v>
                </c:pt>
                <c:pt idx="226">
                  <c:v>6.3001585996357488</c:v>
                </c:pt>
                <c:pt idx="227">
                  <c:v>6.100270447244962</c:v>
                </c:pt>
                <c:pt idx="228">
                  <c:v>7.3006183115306627</c:v>
                </c:pt>
                <c:pt idx="229">
                  <c:v>8.4009894076543592</c:v>
                </c:pt>
                <c:pt idx="230">
                  <c:v>8.6007389991580592</c:v>
                </c:pt>
                <c:pt idx="231">
                  <c:v>8.5002108582821858</c:v>
                </c:pt>
                <c:pt idx="232">
                  <c:v>8.5006700594081508</c:v>
                </c:pt>
                <c:pt idx="233">
                  <c:v>8.3009416275195935</c:v>
                </c:pt>
                <c:pt idx="234">
                  <c:v>8.2006198165445916</c:v>
                </c:pt>
                <c:pt idx="235">
                  <c:v>8.2006229786502409</c:v>
                </c:pt>
                <c:pt idx="236">
                  <c:v>8.7007514957543481</c:v>
                </c:pt>
                <c:pt idx="237">
                  <c:v>8.5000507406348014</c:v>
                </c:pt>
                <c:pt idx="238">
                  <c:v>8.40018893022852</c:v>
                </c:pt>
                <c:pt idx="239">
                  <c:v>8.0009359757803473</c:v>
                </c:pt>
                <c:pt idx="240">
                  <c:v>8.0003839248862878</c:v>
                </c:pt>
                <c:pt idx="241">
                  <c:v>8.5001812087456621</c:v>
                </c:pt>
                <c:pt idx="242">
                  <c:v>8.5004370573853585</c:v>
                </c:pt>
                <c:pt idx="243">
                  <c:v>8.3003381711455209</c:v>
                </c:pt>
                <c:pt idx="244">
                  <c:v>8.1006385587368754</c:v>
                </c:pt>
                <c:pt idx="245">
                  <c:v>8.0007215123018671</c:v>
                </c:pt>
                <c:pt idx="246">
                  <c:v>8.2002224428101762</c:v>
                </c:pt>
                <c:pt idx="247">
                  <c:v>7.9004697939358133</c:v>
                </c:pt>
                <c:pt idx="248">
                  <c:v>8.3004801658925871</c:v>
                </c:pt>
                <c:pt idx="249">
                  <c:v>8.0008049765017955</c:v>
                </c:pt>
                <c:pt idx="250">
                  <c:v>7.8001784228247066</c:v>
                </c:pt>
                <c:pt idx="251">
                  <c:v>7.5007349738576439</c:v>
                </c:pt>
                <c:pt idx="252">
                  <c:v>7.7003841005336895</c:v>
                </c:pt>
                <c:pt idx="253">
                  <c:v>8.400247811664558</c:v>
                </c:pt>
                <c:pt idx="254">
                  <c:v>8.3006657587172281</c:v>
                </c:pt>
                <c:pt idx="255">
                  <c:v>8.1001603183117936</c:v>
                </c:pt>
                <c:pt idx="256">
                  <c:v>7.9003124710349795</c:v>
                </c:pt>
                <c:pt idx="257">
                  <c:v>7.5003184003356562</c:v>
                </c:pt>
                <c:pt idx="258">
                  <c:v>7.1009861791673483</c:v>
                </c:pt>
                <c:pt idx="259">
                  <c:v>7.0004333181645988</c:v>
                </c:pt>
                <c:pt idx="260">
                  <c:v>7.2007721341598732</c:v>
                </c:pt>
                <c:pt idx="261">
                  <c:v>7.0001084008002179</c:v>
                </c:pt>
                <c:pt idx="262">
                  <c:v>6.7005117038031159</c:v>
                </c:pt>
                <c:pt idx="263">
                  <c:v>6.3000752324688074</c:v>
                </c:pt>
                <c:pt idx="264">
                  <c:v>6.6000504371610198</c:v>
                </c:pt>
                <c:pt idx="265">
                  <c:v>7.2003571885774784</c:v>
                </c:pt>
                <c:pt idx="266">
                  <c:v>7.2003200458458805</c:v>
                </c:pt>
                <c:pt idx="267">
                  <c:v>6.7001509427634769</c:v>
                </c:pt>
                <c:pt idx="268">
                  <c:v>6.2004374198726104</c:v>
                </c:pt>
                <c:pt idx="269">
                  <c:v>6.100288382700203</c:v>
                </c:pt>
                <c:pt idx="270">
                  <c:v>5.9001791527094785</c:v>
                </c:pt>
                <c:pt idx="271">
                  <c:v>6.0006924750566402</c:v>
                </c:pt>
                <c:pt idx="272">
                  <c:v>6.7001772097857923</c:v>
                </c:pt>
                <c:pt idx="273">
                  <c:v>6.3002684398527666</c:v>
                </c:pt>
                <c:pt idx="274">
                  <c:v>6.0005310751063403</c:v>
                </c:pt>
                <c:pt idx="275">
                  <c:v>5.7004497749294814</c:v>
                </c:pt>
                <c:pt idx="276">
                  <c:v>6.0000302535111096</c:v>
                </c:pt>
                <c:pt idx="277">
                  <c:v>6.6009528116234275</c:v>
                </c:pt>
                <c:pt idx="278">
                  <c:v>6.4002264325625875</c:v>
                </c:pt>
                <c:pt idx="279">
                  <c:v>6.1009622705435769</c:v>
                </c:pt>
                <c:pt idx="280">
                  <c:v>6.0006078381839494</c:v>
                </c:pt>
                <c:pt idx="281">
                  <c:v>5.8002074578747065</c:v>
                </c:pt>
                <c:pt idx="282">
                  <c:v>5.5004921247910792</c:v>
                </c:pt>
                <c:pt idx="283">
                  <c:v>5.2009867191305315</c:v>
                </c:pt>
                <c:pt idx="284">
                  <c:v>5.5000001340082569</c:v>
                </c:pt>
                <c:pt idx="285">
                  <c:v>5.4002974028641644</c:v>
                </c:pt>
                <c:pt idx="286">
                  <c:v>5.3007516721175048</c:v>
                </c:pt>
                <c:pt idx="287">
                  <c:v>4.6001531373434643</c:v>
                </c:pt>
                <c:pt idx="288">
                  <c:v>4.9007549596604596</c:v>
                </c:pt>
                <c:pt idx="289">
                  <c:v>5.200878093349254</c:v>
                </c:pt>
                <c:pt idx="290">
                  <c:v>5.5009481760765144</c:v>
                </c:pt>
                <c:pt idx="291">
                  <c:v>5.3000108266524553</c:v>
                </c:pt>
                <c:pt idx="292">
                  <c:v>4.8009016587799911</c:v>
                </c:pt>
                <c:pt idx="293">
                  <c:v>4.5004928856253494</c:v>
                </c:pt>
                <c:pt idx="294">
                  <c:v>4.400022589438187</c:v>
                </c:pt>
                <c:pt idx="295">
                  <c:v>4.1007167857177675</c:v>
                </c:pt>
                <c:pt idx="296">
                  <c:v>4.600517899604367</c:v>
                </c:pt>
                <c:pt idx="297">
                  <c:v>4.4005439962294099</c:v>
                </c:pt>
                <c:pt idx="298">
                  <c:v>4.3002759441159855</c:v>
                </c:pt>
                <c:pt idx="299">
                  <c:v>4.1001636623416937</c:v>
                </c:pt>
                <c:pt idx="300">
                  <c:v>4.4009924034375061</c:v>
                </c:pt>
                <c:pt idx="301">
                  <c:v>4.8005363959015455</c:v>
                </c:pt>
                <c:pt idx="302">
                  <c:v>5.0009129833780088</c:v>
                </c:pt>
                <c:pt idx="303">
                  <c:v>4.8009816048752967</c:v>
                </c:pt>
                <c:pt idx="304">
                  <c:v>4.8004639846986494</c:v>
                </c:pt>
                <c:pt idx="305">
                  <c:v>4.7006945712382251</c:v>
                </c:pt>
                <c:pt idx="306">
                  <c:v>4.8000107155457501</c:v>
                </c:pt>
                <c:pt idx="307">
                  <c:v>4.6000767847596595</c:v>
                </c:pt>
                <c:pt idx="308">
                  <c:v>4.8007449488912641</c:v>
                </c:pt>
                <c:pt idx="309">
                  <c:v>4.8008150393744664</c:v>
                </c:pt>
                <c:pt idx="310">
                  <c:v>4.9005077972092099</c:v>
                </c:pt>
                <c:pt idx="311">
                  <c:v>4.8004158435628419</c:v>
                </c:pt>
                <c:pt idx="312">
                  <c:v>4.900009609609409</c:v>
                </c:pt>
                <c:pt idx="313">
                  <c:v>5.6004621074177985</c:v>
                </c:pt>
                <c:pt idx="314">
                  <c:v>5.8001565969454338</c:v>
                </c:pt>
                <c:pt idx="315">
                  <c:v>5.8007499884831617</c:v>
                </c:pt>
                <c:pt idx="316">
                  <c:v>5.8007713574868029</c:v>
                </c:pt>
                <c:pt idx="317">
                  <c:v>5.400008008069074</c:v>
                </c:pt>
                <c:pt idx="318">
                  <c:v>5.2008861656154055</c:v>
                </c:pt>
                <c:pt idx="319">
                  <c:v>5.3000081004387605</c:v>
                </c:pt>
                <c:pt idx="320">
                  <c:v>5.8005154983751694</c:v>
                </c:pt>
                <c:pt idx="321">
                  <c:v>5.6007875015336426</c:v>
                </c:pt>
                <c:pt idx="322">
                  <c:v>5.200314048564044</c:v>
                </c:pt>
                <c:pt idx="323">
                  <c:v>4.9008801037691168</c:v>
                </c:pt>
                <c:pt idx="324">
                  <c:v>4.8001921747439686</c:v>
                </c:pt>
                <c:pt idx="325">
                  <c:v>5.1002481874648931</c:v>
                </c:pt>
                <c:pt idx="326">
                  <c:v>5.1008057371673177</c:v>
                </c:pt>
                <c:pt idx="327">
                  <c:v>5.2009197122887452</c:v>
                </c:pt>
                <c:pt idx="328">
                  <c:v>4.9009184457767221</c:v>
                </c:pt>
                <c:pt idx="329">
                  <c:v>4.4004282661065623</c:v>
                </c:pt>
                <c:pt idx="330">
                  <c:v>4.5002601459152336</c:v>
                </c:pt>
                <c:pt idx="331">
                  <c:v>4.5000723147107422</c:v>
                </c:pt>
                <c:pt idx="332">
                  <c:v>4.900015654778592</c:v>
                </c:pt>
                <c:pt idx="333">
                  <c:v>4.7007692789501556</c:v>
                </c:pt>
                <c:pt idx="334">
                  <c:v>4.5002726151910402</c:v>
                </c:pt>
                <c:pt idx="335">
                  <c:v>4.2001596663757965</c:v>
                </c:pt>
                <c:pt idx="336">
                  <c:v>4.1006194639242883</c:v>
                </c:pt>
                <c:pt idx="337">
                  <c:v>4.6003529530472766</c:v>
                </c:pt>
                <c:pt idx="338">
                  <c:v>4.5000806669079312</c:v>
                </c:pt>
                <c:pt idx="339">
                  <c:v>4.4005670669096997</c:v>
                </c:pt>
                <c:pt idx="340">
                  <c:v>4.1004401382111286</c:v>
                </c:pt>
                <c:pt idx="341">
                  <c:v>3.9006476361841877</c:v>
                </c:pt>
                <c:pt idx="342">
                  <c:v>3.8002796284686617</c:v>
                </c:pt>
                <c:pt idx="343">
                  <c:v>4.0006485376663008</c:v>
                </c:pt>
                <c:pt idx="344">
                  <c:v>4.4005877095035704</c:v>
                </c:pt>
                <c:pt idx="345">
                  <c:v>4.0004049320905919</c:v>
                </c:pt>
                <c:pt idx="346">
                  <c:v>3.7002702287946061</c:v>
                </c:pt>
                <c:pt idx="347">
                  <c:v>3.3006901633823187</c:v>
                </c:pt>
                <c:pt idx="348">
                  <c:v>3.4009053020706608</c:v>
                </c:pt>
                <c:pt idx="349">
                  <c:v>4.000000179381467</c:v>
                </c:pt>
                <c:pt idx="350">
                  <c:v>4.10095693482124</c:v>
                </c:pt>
                <c:pt idx="351">
                  <c:v>4.1005908692193254</c:v>
                </c:pt>
                <c:pt idx="352">
                  <c:v>3.7002553000442604</c:v>
                </c:pt>
                <c:pt idx="353">
                  <c:v>3.6001578919333093</c:v>
                </c:pt>
                <c:pt idx="354">
                  <c:v>3.7004777376398064</c:v>
                </c:pt>
                <c:pt idx="355">
                  <c:v>3.6000573634452313</c:v>
                </c:pt>
                <c:pt idx="356">
                  <c:v>4.1004755735879153</c:v>
                </c:pt>
                <c:pt idx="357">
                  <c:v>3.9009936368327218</c:v>
                </c:pt>
                <c:pt idx="358">
                  <c:v>5.5008294218452134</c:v>
                </c:pt>
                <c:pt idx="359">
                  <c:v>14.300956668498078</c:v>
                </c:pt>
                <c:pt idx="360">
                  <c:v>13.900520055307558</c:v>
                </c:pt>
              </c:numCache>
            </c:numRef>
          </c:val>
          <c:smooth val="0"/>
          <c:extLst>
            <c:ext xmlns:c16="http://schemas.microsoft.com/office/drawing/2014/chart" uri="{C3380CC4-5D6E-409C-BE32-E72D297353CC}">
              <c16:uniqueId val="{0000000B-FFA3-4CC8-918F-9A640B6DCF35}"/>
            </c:ext>
          </c:extLst>
        </c:ser>
        <c:ser>
          <c:idx val="3"/>
          <c:order val="3"/>
          <c:tx>
            <c:strRef>
              <c:f>LAUS_Output_Unemp_Charts!$EC$2</c:f>
              <c:strCache>
                <c:ptCount val="1"/>
                <c:pt idx="0">
                  <c:v>Historical Average</c:v>
                </c:pt>
              </c:strCache>
            </c:strRef>
          </c:tx>
          <c:spPr>
            <a:ln w="28575" cap="rnd">
              <a:solidFill>
                <a:srgbClr val="3590A9"/>
              </a:solidFill>
              <a:prstDash val="sysDot"/>
              <a:round/>
            </a:ln>
            <a:effectLst/>
          </c:spPr>
          <c:marker>
            <c:symbol val="none"/>
          </c:marker>
          <c:dLbls>
            <c:dLbl>
              <c:idx val="149"/>
              <c:layout>
                <c:manualLayout>
                  <c:x val="-0.33110001874765654"/>
                  <c:y val="4.6820736391001885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3590A9"/>
                      </a:solidFill>
                      <a:latin typeface="Tw Cen MT"/>
                      <a:ea typeface="Tw Cen MT"/>
                      <a:cs typeface="Tw Cen MT"/>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FFA3-4CC8-918F-9A640B6DCF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LAUS_Output_Unemp_Charts!$A$7:$A$367</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LAUS_Output_Unemp_Charts!$EC$7:$EC$367</c:f>
              <c:numCache>
                <c:formatCode>0.0</c:formatCode>
                <c:ptCount val="361"/>
                <c:pt idx="0">
                  <c:v>5.5057538434960662</c:v>
                </c:pt>
                <c:pt idx="1">
                  <c:v>5.5057538434960662</c:v>
                </c:pt>
                <c:pt idx="2">
                  <c:v>5.5057538434960662</c:v>
                </c:pt>
                <c:pt idx="3">
                  <c:v>5.5057538434960662</c:v>
                </c:pt>
                <c:pt idx="4">
                  <c:v>5.5057538434960662</c:v>
                </c:pt>
                <c:pt idx="5">
                  <c:v>5.5057538434960662</c:v>
                </c:pt>
                <c:pt idx="6">
                  <c:v>5.5057538434960662</c:v>
                </c:pt>
                <c:pt idx="7">
                  <c:v>5.5057538434960662</c:v>
                </c:pt>
                <c:pt idx="8">
                  <c:v>5.5057538434960662</c:v>
                </c:pt>
                <c:pt idx="9">
                  <c:v>5.5057538434960662</c:v>
                </c:pt>
                <c:pt idx="10">
                  <c:v>5.5057538434960662</c:v>
                </c:pt>
                <c:pt idx="11">
                  <c:v>5.5057538434960662</c:v>
                </c:pt>
                <c:pt idx="12">
                  <c:v>5.5057538434960662</c:v>
                </c:pt>
                <c:pt idx="13">
                  <c:v>5.5057538434960662</c:v>
                </c:pt>
                <c:pt idx="14">
                  <c:v>5.5057538434960662</c:v>
                </c:pt>
                <c:pt idx="15">
                  <c:v>5.5057538434960662</c:v>
                </c:pt>
                <c:pt idx="16">
                  <c:v>5.5057538434960662</c:v>
                </c:pt>
                <c:pt idx="17">
                  <c:v>5.5057538434960662</c:v>
                </c:pt>
                <c:pt idx="18">
                  <c:v>5.5057538434960662</c:v>
                </c:pt>
                <c:pt idx="19">
                  <c:v>5.5057538434960662</c:v>
                </c:pt>
                <c:pt idx="20">
                  <c:v>5.5057538434960662</c:v>
                </c:pt>
                <c:pt idx="21">
                  <c:v>5.5057538434960662</c:v>
                </c:pt>
                <c:pt idx="22">
                  <c:v>5.5057538434960662</c:v>
                </c:pt>
                <c:pt idx="23">
                  <c:v>5.5057538434960662</c:v>
                </c:pt>
                <c:pt idx="24">
                  <c:v>5.5057538434960662</c:v>
                </c:pt>
                <c:pt idx="25">
                  <c:v>5.5057538434960662</c:v>
                </c:pt>
                <c:pt idx="26">
                  <c:v>5.5057538434960662</c:v>
                </c:pt>
                <c:pt idx="27">
                  <c:v>5.5057538434960662</c:v>
                </c:pt>
                <c:pt idx="28">
                  <c:v>5.5057538434960662</c:v>
                </c:pt>
                <c:pt idx="29">
                  <c:v>5.5057538434960662</c:v>
                </c:pt>
                <c:pt idx="30">
                  <c:v>5.5057538434960662</c:v>
                </c:pt>
                <c:pt idx="31">
                  <c:v>5.5057538434960662</c:v>
                </c:pt>
                <c:pt idx="32">
                  <c:v>5.5057538434960662</c:v>
                </c:pt>
                <c:pt idx="33">
                  <c:v>5.5057538434960662</c:v>
                </c:pt>
                <c:pt idx="34">
                  <c:v>5.5057538434960662</c:v>
                </c:pt>
                <c:pt idx="35">
                  <c:v>5.5057538434960662</c:v>
                </c:pt>
                <c:pt idx="36">
                  <c:v>5.5057538434960662</c:v>
                </c:pt>
                <c:pt idx="37">
                  <c:v>5.5057538434960662</c:v>
                </c:pt>
                <c:pt idx="38">
                  <c:v>5.5057538434960662</c:v>
                </c:pt>
                <c:pt idx="39">
                  <c:v>5.5057538434960662</c:v>
                </c:pt>
                <c:pt idx="40">
                  <c:v>5.5057538434960662</c:v>
                </c:pt>
                <c:pt idx="41">
                  <c:v>5.5057538434960662</c:v>
                </c:pt>
                <c:pt idx="42">
                  <c:v>5.5057538434960662</c:v>
                </c:pt>
                <c:pt idx="43">
                  <c:v>5.5057538434960662</c:v>
                </c:pt>
                <c:pt idx="44">
                  <c:v>5.5057538434960662</c:v>
                </c:pt>
                <c:pt idx="45">
                  <c:v>5.5057538434960662</c:v>
                </c:pt>
                <c:pt idx="46">
                  <c:v>5.5057538434960662</c:v>
                </c:pt>
                <c:pt idx="47">
                  <c:v>5.5057538434960662</c:v>
                </c:pt>
                <c:pt idx="48">
                  <c:v>5.5057538434960662</c:v>
                </c:pt>
                <c:pt idx="49">
                  <c:v>5.5057538434960662</c:v>
                </c:pt>
                <c:pt idx="50">
                  <c:v>5.5057538434960662</c:v>
                </c:pt>
                <c:pt idx="51">
                  <c:v>5.5057538434960662</c:v>
                </c:pt>
                <c:pt idx="52">
                  <c:v>5.5057538434960662</c:v>
                </c:pt>
                <c:pt idx="53">
                  <c:v>5.5057538434960662</c:v>
                </c:pt>
                <c:pt idx="54">
                  <c:v>5.5057538434960662</c:v>
                </c:pt>
                <c:pt idx="55">
                  <c:v>5.5057538434960662</c:v>
                </c:pt>
                <c:pt idx="56">
                  <c:v>5.5057538434960662</c:v>
                </c:pt>
                <c:pt idx="57">
                  <c:v>5.5057538434960662</c:v>
                </c:pt>
                <c:pt idx="58">
                  <c:v>5.5057538434960662</c:v>
                </c:pt>
                <c:pt idx="59">
                  <c:v>5.5057538434960662</c:v>
                </c:pt>
                <c:pt idx="60">
                  <c:v>5.5057538434960662</c:v>
                </c:pt>
                <c:pt idx="61">
                  <c:v>5.5057538434960662</c:v>
                </c:pt>
                <c:pt idx="62">
                  <c:v>5.5057538434960662</c:v>
                </c:pt>
                <c:pt idx="63">
                  <c:v>5.5057538434960662</c:v>
                </c:pt>
                <c:pt idx="64">
                  <c:v>5.5057538434960662</c:v>
                </c:pt>
                <c:pt idx="65">
                  <c:v>5.5057538434960662</c:v>
                </c:pt>
                <c:pt idx="66">
                  <c:v>5.5057538434960662</c:v>
                </c:pt>
                <c:pt idx="67">
                  <c:v>5.5057538434960662</c:v>
                </c:pt>
                <c:pt idx="68">
                  <c:v>5.5057538434960662</c:v>
                </c:pt>
                <c:pt idx="69">
                  <c:v>5.5057538434960662</c:v>
                </c:pt>
                <c:pt idx="70">
                  <c:v>5.5057538434960662</c:v>
                </c:pt>
                <c:pt idx="71">
                  <c:v>5.5057538434960662</c:v>
                </c:pt>
                <c:pt idx="72">
                  <c:v>5.5057538434960662</c:v>
                </c:pt>
                <c:pt idx="73">
                  <c:v>5.5057538434960662</c:v>
                </c:pt>
                <c:pt idx="74">
                  <c:v>5.5057538434960662</c:v>
                </c:pt>
                <c:pt idx="75">
                  <c:v>5.5057538434960662</c:v>
                </c:pt>
                <c:pt idx="76">
                  <c:v>5.5057538434960662</c:v>
                </c:pt>
                <c:pt idx="77">
                  <c:v>5.5057538434960662</c:v>
                </c:pt>
                <c:pt idx="78">
                  <c:v>5.5057538434960662</c:v>
                </c:pt>
                <c:pt idx="79">
                  <c:v>5.5057538434960662</c:v>
                </c:pt>
                <c:pt idx="80">
                  <c:v>5.5057538434960662</c:v>
                </c:pt>
                <c:pt idx="81">
                  <c:v>5.5057538434960662</c:v>
                </c:pt>
                <c:pt idx="82">
                  <c:v>5.5057538434960662</c:v>
                </c:pt>
                <c:pt idx="83">
                  <c:v>5.5057538434960662</c:v>
                </c:pt>
                <c:pt idx="84">
                  <c:v>5.5057538434960662</c:v>
                </c:pt>
                <c:pt idx="85">
                  <c:v>5.5057538434960662</c:v>
                </c:pt>
                <c:pt idx="86">
                  <c:v>5.5057538434960662</c:v>
                </c:pt>
                <c:pt idx="87">
                  <c:v>5.5057538434960662</c:v>
                </c:pt>
                <c:pt idx="88">
                  <c:v>5.5057538434960662</c:v>
                </c:pt>
                <c:pt idx="89">
                  <c:v>5.5057538434960662</c:v>
                </c:pt>
                <c:pt idx="90">
                  <c:v>5.5057538434960662</c:v>
                </c:pt>
                <c:pt idx="91">
                  <c:v>5.5057538434960662</c:v>
                </c:pt>
                <c:pt idx="92">
                  <c:v>5.5057538434960662</c:v>
                </c:pt>
                <c:pt idx="93">
                  <c:v>5.5057538434960662</c:v>
                </c:pt>
                <c:pt idx="94">
                  <c:v>5.5057538434960662</c:v>
                </c:pt>
                <c:pt idx="95">
                  <c:v>5.5057538434960662</c:v>
                </c:pt>
                <c:pt idx="96">
                  <c:v>5.5057538434960662</c:v>
                </c:pt>
                <c:pt idx="97">
                  <c:v>5.5057538434960662</c:v>
                </c:pt>
                <c:pt idx="98">
                  <c:v>5.5057538434960662</c:v>
                </c:pt>
                <c:pt idx="99">
                  <c:v>5.5057538434960662</c:v>
                </c:pt>
                <c:pt idx="100">
                  <c:v>5.5057538434960662</c:v>
                </c:pt>
                <c:pt idx="101">
                  <c:v>5.5057538434960662</c:v>
                </c:pt>
                <c:pt idx="102">
                  <c:v>5.5057538434960662</c:v>
                </c:pt>
                <c:pt idx="103">
                  <c:v>5.5057538434960662</c:v>
                </c:pt>
                <c:pt idx="104">
                  <c:v>5.5057538434960662</c:v>
                </c:pt>
                <c:pt idx="105">
                  <c:v>5.5057538434960662</c:v>
                </c:pt>
                <c:pt idx="106">
                  <c:v>5.5057538434960662</c:v>
                </c:pt>
                <c:pt idx="107">
                  <c:v>5.5057538434960662</c:v>
                </c:pt>
                <c:pt idx="108">
                  <c:v>5.5057538434960662</c:v>
                </c:pt>
                <c:pt idx="109">
                  <c:v>5.5057538434960662</c:v>
                </c:pt>
                <c:pt idx="110">
                  <c:v>5.5057538434960662</c:v>
                </c:pt>
                <c:pt idx="111">
                  <c:v>5.5057538434960662</c:v>
                </c:pt>
                <c:pt idx="112">
                  <c:v>5.5057538434960662</c:v>
                </c:pt>
                <c:pt idx="113">
                  <c:v>5.5057538434960662</c:v>
                </c:pt>
                <c:pt idx="114">
                  <c:v>5.5057538434960662</c:v>
                </c:pt>
                <c:pt idx="115">
                  <c:v>5.5057538434960662</c:v>
                </c:pt>
                <c:pt idx="116">
                  <c:v>5.5057538434960662</c:v>
                </c:pt>
                <c:pt idx="117">
                  <c:v>5.5057538434960662</c:v>
                </c:pt>
                <c:pt idx="118">
                  <c:v>5.5057538434960662</c:v>
                </c:pt>
                <c:pt idx="119">
                  <c:v>5.5057538434960662</c:v>
                </c:pt>
                <c:pt idx="120">
                  <c:v>5.5057538434960662</c:v>
                </c:pt>
                <c:pt idx="121">
                  <c:v>5.5057538434960662</c:v>
                </c:pt>
                <c:pt idx="122">
                  <c:v>5.5057538434960662</c:v>
                </c:pt>
                <c:pt idx="123">
                  <c:v>5.5057538434960662</c:v>
                </c:pt>
                <c:pt idx="124">
                  <c:v>5.5057538434960662</c:v>
                </c:pt>
                <c:pt idx="125">
                  <c:v>5.5057538434960662</c:v>
                </c:pt>
                <c:pt idx="126">
                  <c:v>5.5057538434960662</c:v>
                </c:pt>
                <c:pt idx="127">
                  <c:v>5.5057538434960662</c:v>
                </c:pt>
                <c:pt idx="128">
                  <c:v>5.5057538434960662</c:v>
                </c:pt>
                <c:pt idx="129">
                  <c:v>5.5057538434960662</c:v>
                </c:pt>
                <c:pt idx="130">
                  <c:v>5.5057538434960662</c:v>
                </c:pt>
                <c:pt idx="131">
                  <c:v>5.5057538434960662</c:v>
                </c:pt>
                <c:pt idx="132">
                  <c:v>5.5057538434960662</c:v>
                </c:pt>
                <c:pt idx="133">
                  <c:v>5.5057538434960662</c:v>
                </c:pt>
                <c:pt idx="134">
                  <c:v>5.5057538434960662</c:v>
                </c:pt>
                <c:pt idx="135">
                  <c:v>5.5057538434960662</c:v>
                </c:pt>
                <c:pt idx="136">
                  <c:v>5.5057538434960662</c:v>
                </c:pt>
                <c:pt idx="137">
                  <c:v>5.5057538434960662</c:v>
                </c:pt>
                <c:pt idx="138">
                  <c:v>5.5057538434960662</c:v>
                </c:pt>
                <c:pt idx="139">
                  <c:v>5.5057538434960662</c:v>
                </c:pt>
                <c:pt idx="140">
                  <c:v>5.5057538434960662</c:v>
                </c:pt>
                <c:pt idx="141">
                  <c:v>5.5057538434960662</c:v>
                </c:pt>
                <c:pt idx="142">
                  <c:v>5.5057538434960662</c:v>
                </c:pt>
                <c:pt idx="143">
                  <c:v>5.5057538434960662</c:v>
                </c:pt>
                <c:pt idx="144">
                  <c:v>5.5057538434960662</c:v>
                </c:pt>
                <c:pt idx="145">
                  <c:v>5.5057538434960662</c:v>
                </c:pt>
                <c:pt idx="146">
                  <c:v>5.5057538434960662</c:v>
                </c:pt>
                <c:pt idx="147">
                  <c:v>5.5057538434960662</c:v>
                </c:pt>
                <c:pt idx="148">
                  <c:v>5.5057538434960662</c:v>
                </c:pt>
                <c:pt idx="149">
                  <c:v>5.5057538434960662</c:v>
                </c:pt>
                <c:pt idx="150">
                  <c:v>5.5057538434960662</c:v>
                </c:pt>
                <c:pt idx="151">
                  <c:v>5.5057538434960662</c:v>
                </c:pt>
                <c:pt idx="152">
                  <c:v>5.5057538434960662</c:v>
                </c:pt>
                <c:pt idx="153">
                  <c:v>5.5057538434960662</c:v>
                </c:pt>
                <c:pt idx="154">
                  <c:v>5.5057538434960662</c:v>
                </c:pt>
                <c:pt idx="155">
                  <c:v>5.5057538434960662</c:v>
                </c:pt>
                <c:pt idx="156">
                  <c:v>5.5057538434960662</c:v>
                </c:pt>
                <c:pt idx="157">
                  <c:v>5.5057538434960662</c:v>
                </c:pt>
                <c:pt idx="158">
                  <c:v>5.5057538434960662</c:v>
                </c:pt>
                <c:pt idx="159">
                  <c:v>5.5057538434960662</c:v>
                </c:pt>
                <c:pt idx="160">
                  <c:v>5.5057538434960662</c:v>
                </c:pt>
                <c:pt idx="161">
                  <c:v>5.5057538434960662</c:v>
                </c:pt>
                <c:pt idx="162">
                  <c:v>5.5057538434960662</c:v>
                </c:pt>
                <c:pt idx="163">
                  <c:v>5.5057538434960662</c:v>
                </c:pt>
                <c:pt idx="164">
                  <c:v>5.5057538434960662</c:v>
                </c:pt>
                <c:pt idx="165">
                  <c:v>5.5057538434960662</c:v>
                </c:pt>
                <c:pt idx="166">
                  <c:v>5.5057538434960662</c:v>
                </c:pt>
                <c:pt idx="167">
                  <c:v>5.5057538434960662</c:v>
                </c:pt>
                <c:pt idx="168">
                  <c:v>5.5057538434960662</c:v>
                </c:pt>
                <c:pt idx="169">
                  <c:v>5.5057538434960662</c:v>
                </c:pt>
                <c:pt idx="170">
                  <c:v>5.5057538434960662</c:v>
                </c:pt>
                <c:pt idx="171">
                  <c:v>5.5057538434960662</c:v>
                </c:pt>
                <c:pt idx="172">
                  <c:v>5.5057538434960662</c:v>
                </c:pt>
                <c:pt idx="173">
                  <c:v>5.5057538434960662</c:v>
                </c:pt>
                <c:pt idx="174">
                  <c:v>5.5057538434960662</c:v>
                </c:pt>
                <c:pt idx="175">
                  <c:v>5.5057538434960662</c:v>
                </c:pt>
                <c:pt idx="176">
                  <c:v>5.5057538434960662</c:v>
                </c:pt>
                <c:pt idx="177">
                  <c:v>5.5057538434960662</c:v>
                </c:pt>
                <c:pt idx="178">
                  <c:v>5.5057538434960662</c:v>
                </c:pt>
                <c:pt idx="179">
                  <c:v>5.5057538434960662</c:v>
                </c:pt>
                <c:pt idx="180">
                  <c:v>5.5057538434960662</c:v>
                </c:pt>
                <c:pt idx="181">
                  <c:v>5.5057538434960662</c:v>
                </c:pt>
                <c:pt idx="182">
                  <c:v>5.5057538434960662</c:v>
                </c:pt>
                <c:pt idx="183">
                  <c:v>5.5057538434960662</c:v>
                </c:pt>
                <c:pt idx="184">
                  <c:v>5.5057538434960662</c:v>
                </c:pt>
                <c:pt idx="185">
                  <c:v>5.5057538434960662</c:v>
                </c:pt>
                <c:pt idx="186">
                  <c:v>5.5057538434960662</c:v>
                </c:pt>
                <c:pt idx="187">
                  <c:v>5.5057538434960662</c:v>
                </c:pt>
                <c:pt idx="188">
                  <c:v>5.5057538434960662</c:v>
                </c:pt>
                <c:pt idx="189">
                  <c:v>5.5057538434960662</c:v>
                </c:pt>
                <c:pt idx="190">
                  <c:v>5.5057538434960662</c:v>
                </c:pt>
                <c:pt idx="191">
                  <c:v>5.5057538434960662</c:v>
                </c:pt>
                <c:pt idx="192">
                  <c:v>5.5057538434960662</c:v>
                </c:pt>
                <c:pt idx="193">
                  <c:v>5.5057538434960662</c:v>
                </c:pt>
                <c:pt idx="194">
                  <c:v>5.5057538434960662</c:v>
                </c:pt>
                <c:pt idx="195">
                  <c:v>5.5057538434960662</c:v>
                </c:pt>
                <c:pt idx="196">
                  <c:v>5.5057538434960662</c:v>
                </c:pt>
                <c:pt idx="197">
                  <c:v>5.5057538434960662</c:v>
                </c:pt>
                <c:pt idx="198">
                  <c:v>5.5057538434960662</c:v>
                </c:pt>
                <c:pt idx="199">
                  <c:v>5.5057538434960662</c:v>
                </c:pt>
                <c:pt idx="200">
                  <c:v>5.5057538434960662</c:v>
                </c:pt>
                <c:pt idx="201">
                  <c:v>5.5057538434960662</c:v>
                </c:pt>
                <c:pt idx="202">
                  <c:v>5.5057538434960662</c:v>
                </c:pt>
                <c:pt idx="203">
                  <c:v>5.5057538434960662</c:v>
                </c:pt>
                <c:pt idx="204">
                  <c:v>5.5057538434960662</c:v>
                </c:pt>
                <c:pt idx="205">
                  <c:v>5.5057538434960662</c:v>
                </c:pt>
                <c:pt idx="206">
                  <c:v>5.5057538434960662</c:v>
                </c:pt>
                <c:pt idx="207">
                  <c:v>5.5057538434960662</c:v>
                </c:pt>
                <c:pt idx="208">
                  <c:v>5.5057538434960662</c:v>
                </c:pt>
                <c:pt idx="209">
                  <c:v>5.5057538434960662</c:v>
                </c:pt>
                <c:pt idx="210">
                  <c:v>5.5057538434960662</c:v>
                </c:pt>
                <c:pt idx="211">
                  <c:v>5.5057538434960662</c:v>
                </c:pt>
                <c:pt idx="212">
                  <c:v>5.5057538434960662</c:v>
                </c:pt>
                <c:pt idx="213">
                  <c:v>5.5057538434960662</c:v>
                </c:pt>
                <c:pt idx="214">
                  <c:v>5.5057538434960662</c:v>
                </c:pt>
                <c:pt idx="215">
                  <c:v>5.5057538434960662</c:v>
                </c:pt>
                <c:pt idx="216">
                  <c:v>5.5057538434960662</c:v>
                </c:pt>
                <c:pt idx="217">
                  <c:v>5.5057538434960662</c:v>
                </c:pt>
                <c:pt idx="218">
                  <c:v>5.5057538434960662</c:v>
                </c:pt>
                <c:pt idx="219">
                  <c:v>5.5057538434960662</c:v>
                </c:pt>
                <c:pt idx="220">
                  <c:v>5.5057538434960662</c:v>
                </c:pt>
                <c:pt idx="221">
                  <c:v>5.5057538434960662</c:v>
                </c:pt>
                <c:pt idx="222">
                  <c:v>5.5057538434960662</c:v>
                </c:pt>
                <c:pt idx="223">
                  <c:v>5.5057538434960662</c:v>
                </c:pt>
                <c:pt idx="224">
                  <c:v>5.5057538434960662</c:v>
                </c:pt>
                <c:pt idx="225">
                  <c:v>5.5057538434960662</c:v>
                </c:pt>
                <c:pt idx="226">
                  <c:v>5.5057538434960662</c:v>
                </c:pt>
                <c:pt idx="227">
                  <c:v>5.5057538434960662</c:v>
                </c:pt>
                <c:pt idx="228">
                  <c:v>5.5057538434960662</c:v>
                </c:pt>
                <c:pt idx="229">
                  <c:v>5.5057538434960662</c:v>
                </c:pt>
                <c:pt idx="230">
                  <c:v>5.5057538434960662</c:v>
                </c:pt>
                <c:pt idx="231">
                  <c:v>5.5057538434960662</c:v>
                </c:pt>
                <c:pt idx="232">
                  <c:v>5.5057538434960662</c:v>
                </c:pt>
                <c:pt idx="233">
                  <c:v>5.5057538434960662</c:v>
                </c:pt>
                <c:pt idx="234">
                  <c:v>5.5057538434960662</c:v>
                </c:pt>
                <c:pt idx="235">
                  <c:v>5.5057538434960662</c:v>
                </c:pt>
                <c:pt idx="236">
                  <c:v>5.5057538434960662</c:v>
                </c:pt>
                <c:pt idx="237">
                  <c:v>5.5057538434960662</c:v>
                </c:pt>
                <c:pt idx="238">
                  <c:v>5.5057538434960662</c:v>
                </c:pt>
                <c:pt idx="239">
                  <c:v>5.5057538434960662</c:v>
                </c:pt>
                <c:pt idx="240">
                  <c:v>5.5057538434960662</c:v>
                </c:pt>
                <c:pt idx="241">
                  <c:v>5.5057538434960662</c:v>
                </c:pt>
                <c:pt idx="242">
                  <c:v>5.5057538434960662</c:v>
                </c:pt>
                <c:pt idx="243">
                  <c:v>5.5057538434960662</c:v>
                </c:pt>
                <c:pt idx="244">
                  <c:v>5.5057538434960662</c:v>
                </c:pt>
                <c:pt idx="245">
                  <c:v>5.5057538434960662</c:v>
                </c:pt>
                <c:pt idx="246">
                  <c:v>5.5057538434960662</c:v>
                </c:pt>
                <c:pt idx="247">
                  <c:v>5.5057538434960662</c:v>
                </c:pt>
                <c:pt idx="248">
                  <c:v>5.5057538434960662</c:v>
                </c:pt>
                <c:pt idx="249">
                  <c:v>5.5057538434960662</c:v>
                </c:pt>
                <c:pt idx="250">
                  <c:v>5.5057538434960662</c:v>
                </c:pt>
                <c:pt idx="251">
                  <c:v>5.5057538434960662</c:v>
                </c:pt>
                <c:pt idx="252">
                  <c:v>5.5057538434960662</c:v>
                </c:pt>
                <c:pt idx="253">
                  <c:v>5.5057538434960662</c:v>
                </c:pt>
                <c:pt idx="254">
                  <c:v>5.5057538434960662</c:v>
                </c:pt>
                <c:pt idx="255">
                  <c:v>5.5057538434960662</c:v>
                </c:pt>
                <c:pt idx="256">
                  <c:v>5.5057538434960662</c:v>
                </c:pt>
                <c:pt idx="257">
                  <c:v>5.5057538434960662</c:v>
                </c:pt>
                <c:pt idx="258">
                  <c:v>5.5057538434960662</c:v>
                </c:pt>
                <c:pt idx="259">
                  <c:v>5.5057538434960662</c:v>
                </c:pt>
                <c:pt idx="260">
                  <c:v>5.5057538434960662</c:v>
                </c:pt>
                <c:pt idx="261">
                  <c:v>5.5057538434960662</c:v>
                </c:pt>
                <c:pt idx="262">
                  <c:v>5.5057538434960662</c:v>
                </c:pt>
                <c:pt idx="263">
                  <c:v>5.5057538434960662</c:v>
                </c:pt>
                <c:pt idx="264">
                  <c:v>5.5057538434960662</c:v>
                </c:pt>
                <c:pt idx="265">
                  <c:v>5.5057538434960662</c:v>
                </c:pt>
                <c:pt idx="266">
                  <c:v>5.5057538434960662</c:v>
                </c:pt>
                <c:pt idx="267">
                  <c:v>5.5057538434960662</c:v>
                </c:pt>
                <c:pt idx="268">
                  <c:v>5.5057538434960662</c:v>
                </c:pt>
                <c:pt idx="269">
                  <c:v>5.5057538434960662</c:v>
                </c:pt>
                <c:pt idx="270">
                  <c:v>5.5057538434960662</c:v>
                </c:pt>
                <c:pt idx="271">
                  <c:v>5.5057538434960662</c:v>
                </c:pt>
                <c:pt idx="272">
                  <c:v>5.5057538434960662</c:v>
                </c:pt>
                <c:pt idx="273">
                  <c:v>5.5057538434960662</c:v>
                </c:pt>
                <c:pt idx="274">
                  <c:v>5.5057538434960662</c:v>
                </c:pt>
                <c:pt idx="275">
                  <c:v>5.5057538434960662</c:v>
                </c:pt>
                <c:pt idx="276">
                  <c:v>5.5057538434960662</c:v>
                </c:pt>
                <c:pt idx="277">
                  <c:v>5.5057538434960662</c:v>
                </c:pt>
                <c:pt idx="278">
                  <c:v>5.5057538434960662</c:v>
                </c:pt>
                <c:pt idx="279">
                  <c:v>5.5057538434960662</c:v>
                </c:pt>
                <c:pt idx="280">
                  <c:v>5.5057538434960662</c:v>
                </c:pt>
                <c:pt idx="281">
                  <c:v>5.5057538434960662</c:v>
                </c:pt>
                <c:pt idx="282">
                  <c:v>5.5057538434960662</c:v>
                </c:pt>
                <c:pt idx="283">
                  <c:v>5.5057538434960662</c:v>
                </c:pt>
                <c:pt idx="284">
                  <c:v>5.5057538434960662</c:v>
                </c:pt>
                <c:pt idx="285">
                  <c:v>5.5057538434960662</c:v>
                </c:pt>
                <c:pt idx="286">
                  <c:v>5.5057538434960662</c:v>
                </c:pt>
                <c:pt idx="287">
                  <c:v>5.5057538434960662</c:v>
                </c:pt>
                <c:pt idx="288">
                  <c:v>5.5057538434960662</c:v>
                </c:pt>
                <c:pt idx="289">
                  <c:v>5.5057538434960662</c:v>
                </c:pt>
                <c:pt idx="290">
                  <c:v>5.5057538434960662</c:v>
                </c:pt>
                <c:pt idx="291">
                  <c:v>5.5057538434960662</c:v>
                </c:pt>
                <c:pt idx="292">
                  <c:v>5.5057538434960662</c:v>
                </c:pt>
                <c:pt idx="293">
                  <c:v>5.5057538434960662</c:v>
                </c:pt>
                <c:pt idx="294">
                  <c:v>5.5057538434960662</c:v>
                </c:pt>
                <c:pt idx="295">
                  <c:v>5.5057538434960662</c:v>
                </c:pt>
                <c:pt idx="296">
                  <c:v>5.5057538434960662</c:v>
                </c:pt>
                <c:pt idx="297">
                  <c:v>5.5057538434960662</c:v>
                </c:pt>
                <c:pt idx="298">
                  <c:v>5.5057538434960662</c:v>
                </c:pt>
                <c:pt idx="299">
                  <c:v>5.5057538434960662</c:v>
                </c:pt>
                <c:pt idx="300">
                  <c:v>5.5057538434960662</c:v>
                </c:pt>
                <c:pt idx="301">
                  <c:v>5.5057538434960662</c:v>
                </c:pt>
                <c:pt idx="302">
                  <c:v>5.5057538434960662</c:v>
                </c:pt>
                <c:pt idx="303">
                  <c:v>5.5057538434960662</c:v>
                </c:pt>
                <c:pt idx="304">
                  <c:v>5.5057538434960662</c:v>
                </c:pt>
                <c:pt idx="305">
                  <c:v>5.5057538434960662</c:v>
                </c:pt>
                <c:pt idx="306">
                  <c:v>5.5057538434960662</c:v>
                </c:pt>
                <c:pt idx="307">
                  <c:v>5.5057538434960662</c:v>
                </c:pt>
                <c:pt idx="308">
                  <c:v>5.5057538434960662</c:v>
                </c:pt>
                <c:pt idx="309">
                  <c:v>5.5057538434960662</c:v>
                </c:pt>
                <c:pt idx="310">
                  <c:v>5.5057538434960662</c:v>
                </c:pt>
                <c:pt idx="311">
                  <c:v>5.5057538434960662</c:v>
                </c:pt>
                <c:pt idx="312">
                  <c:v>5.5057538434960662</c:v>
                </c:pt>
                <c:pt idx="313">
                  <c:v>5.5057538434960662</c:v>
                </c:pt>
                <c:pt idx="314">
                  <c:v>5.5057538434960662</c:v>
                </c:pt>
                <c:pt idx="315">
                  <c:v>5.5057538434960662</c:v>
                </c:pt>
                <c:pt idx="316">
                  <c:v>5.5057538434960662</c:v>
                </c:pt>
                <c:pt idx="317">
                  <c:v>5.5057538434960662</c:v>
                </c:pt>
                <c:pt idx="318">
                  <c:v>5.5057538434960662</c:v>
                </c:pt>
                <c:pt idx="319">
                  <c:v>5.5057538434960662</c:v>
                </c:pt>
                <c:pt idx="320">
                  <c:v>5.5057538434960662</c:v>
                </c:pt>
                <c:pt idx="321">
                  <c:v>5.5057538434960662</c:v>
                </c:pt>
                <c:pt idx="322">
                  <c:v>5.5057538434960662</c:v>
                </c:pt>
                <c:pt idx="323">
                  <c:v>5.5057538434960662</c:v>
                </c:pt>
                <c:pt idx="324">
                  <c:v>5.5057538434960662</c:v>
                </c:pt>
                <c:pt idx="325">
                  <c:v>5.5057538434960662</c:v>
                </c:pt>
                <c:pt idx="326">
                  <c:v>5.5057538434960662</c:v>
                </c:pt>
                <c:pt idx="327">
                  <c:v>5.5057538434960662</c:v>
                </c:pt>
                <c:pt idx="328">
                  <c:v>5.5057538434960662</c:v>
                </c:pt>
                <c:pt idx="329">
                  <c:v>5.5057538434960662</c:v>
                </c:pt>
                <c:pt idx="330">
                  <c:v>5.5057538434960662</c:v>
                </c:pt>
                <c:pt idx="331">
                  <c:v>5.5057538434960662</c:v>
                </c:pt>
                <c:pt idx="332">
                  <c:v>5.5057538434960662</c:v>
                </c:pt>
                <c:pt idx="333">
                  <c:v>5.5057538434960662</c:v>
                </c:pt>
                <c:pt idx="334">
                  <c:v>5.5057538434960662</c:v>
                </c:pt>
                <c:pt idx="335">
                  <c:v>5.5057538434960662</c:v>
                </c:pt>
                <c:pt idx="336">
                  <c:v>5.5057538434960662</c:v>
                </c:pt>
                <c:pt idx="337">
                  <c:v>5.5057538434960662</c:v>
                </c:pt>
                <c:pt idx="338">
                  <c:v>5.5057538434960662</c:v>
                </c:pt>
                <c:pt idx="339">
                  <c:v>5.5057538434960662</c:v>
                </c:pt>
                <c:pt idx="340">
                  <c:v>5.5057538434960662</c:v>
                </c:pt>
                <c:pt idx="341">
                  <c:v>5.5057538434960662</c:v>
                </c:pt>
                <c:pt idx="342">
                  <c:v>5.5057538434960662</c:v>
                </c:pt>
                <c:pt idx="343">
                  <c:v>5.5057538434960662</c:v>
                </c:pt>
                <c:pt idx="344">
                  <c:v>5.5057538434960662</c:v>
                </c:pt>
                <c:pt idx="345">
                  <c:v>5.5057538434960662</c:v>
                </c:pt>
                <c:pt idx="346">
                  <c:v>5.5057538434960662</c:v>
                </c:pt>
                <c:pt idx="347">
                  <c:v>5.5057538434960662</c:v>
                </c:pt>
                <c:pt idx="348">
                  <c:v>5.5057538434960662</c:v>
                </c:pt>
                <c:pt idx="349">
                  <c:v>5.5057538434960662</c:v>
                </c:pt>
                <c:pt idx="350">
                  <c:v>5.5057538434960662</c:v>
                </c:pt>
                <c:pt idx="351">
                  <c:v>5.5057538434960662</c:v>
                </c:pt>
                <c:pt idx="352">
                  <c:v>5.5057538434960662</c:v>
                </c:pt>
                <c:pt idx="353">
                  <c:v>5.5057538434960662</c:v>
                </c:pt>
                <c:pt idx="354">
                  <c:v>5.5057538434960662</c:v>
                </c:pt>
                <c:pt idx="355">
                  <c:v>5.5057538434960662</c:v>
                </c:pt>
                <c:pt idx="356">
                  <c:v>5.5057538434960662</c:v>
                </c:pt>
                <c:pt idx="357">
                  <c:v>5.5057538434960662</c:v>
                </c:pt>
                <c:pt idx="358">
                  <c:v>5.5057538434960662</c:v>
                </c:pt>
                <c:pt idx="359">
                  <c:v>5.5057538434960662</c:v>
                </c:pt>
                <c:pt idx="360">
                  <c:v>5.5057538434960662</c:v>
                </c:pt>
              </c:numCache>
            </c:numRef>
          </c:val>
          <c:smooth val="0"/>
          <c:extLst>
            <c:ext xmlns:c16="http://schemas.microsoft.com/office/drawing/2014/chart" uri="{C3380CC4-5D6E-409C-BE32-E72D297353CC}">
              <c16:uniqueId val="{0000000D-FFA3-4CC8-918F-9A640B6DCF35}"/>
            </c:ext>
          </c:extLst>
        </c:ser>
        <c:dLbls>
          <c:showLegendKey val="0"/>
          <c:showVal val="0"/>
          <c:showCatName val="0"/>
          <c:showSerName val="0"/>
          <c:showPercent val="0"/>
          <c:showBubbleSize val="0"/>
        </c:dLbls>
        <c:marker val="1"/>
        <c:smooth val="0"/>
        <c:axId val="390181456"/>
        <c:axId val="390181784"/>
      </c:lineChart>
      <c:dateAx>
        <c:axId val="390181456"/>
        <c:scaling>
          <c:orientation val="minMax"/>
        </c:scaling>
        <c:delete val="0"/>
        <c:axPos val="b"/>
        <c:numFmt formatCode="[$-409]mmm\-yy;@" sourceLinked="1"/>
        <c:majorTickMark val="out"/>
        <c:minorTickMark val="none"/>
        <c:tickLblPos val="low"/>
        <c:spPr>
          <a:noFill/>
          <a:ln w="6350" cap="flat" cmpd="sng" algn="ctr">
            <a:solidFill>
              <a:sysClr val="windowText" lastClr="000000">
                <a:lumMod val="75000"/>
                <a:lumOff val="25000"/>
              </a:sysClr>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404040"/>
                </a:solidFill>
                <a:latin typeface="Tw Cen MT"/>
                <a:ea typeface="Tw Cen MT"/>
                <a:cs typeface="Tw Cen MT"/>
              </a:defRPr>
            </a:pPr>
            <a:endParaRPr lang="en-US"/>
          </a:p>
        </c:txPr>
        <c:crossAx val="390181784"/>
        <c:crosses val="autoZero"/>
        <c:auto val="1"/>
        <c:lblOffset val="100"/>
        <c:baseTimeUnit val="months"/>
        <c:majorUnit val="36"/>
        <c:majorTimeUnit val="months"/>
      </c:dateAx>
      <c:valAx>
        <c:axId val="390181784"/>
        <c:scaling>
          <c:orientation val="minMax"/>
          <c:max val="16"/>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404040"/>
                </a:solidFill>
                <a:latin typeface="Tw Cen MT"/>
                <a:ea typeface="Tw Cen MT"/>
                <a:cs typeface="Tw Cen MT"/>
              </a:defRPr>
            </a:pPr>
            <a:endParaRPr lang="en-US"/>
          </a:p>
        </c:txPr>
        <c:crossAx val="390181456"/>
        <c:crosses val="autoZero"/>
        <c:crossBetween val="between"/>
        <c:majorUnit val="2"/>
      </c:valAx>
      <c:spPr>
        <a:noFill/>
        <a:ln>
          <a:noFill/>
        </a:ln>
        <a:effectLst/>
      </c:spPr>
    </c:plotArea>
    <c:legend>
      <c:legendPos val="l"/>
      <c:layout>
        <c:manualLayout>
          <c:xMode val="edge"/>
          <c:yMode val="edge"/>
          <c:x val="0.11952689941535086"/>
          <c:y val="0.1598143452407432"/>
          <c:w val="0.23330325028597917"/>
          <c:h val="0.19671372709947008"/>
        </c:manualLayout>
      </c:layout>
      <c:overlay val="1"/>
      <c:spPr>
        <a:noFill/>
        <a:ln>
          <a:noFill/>
        </a:ln>
        <a:effectLst/>
      </c:spPr>
      <c:txPr>
        <a:bodyPr rot="0" spcFirstLastPara="1" vertOverflow="ellipsis" vert="horz" wrap="square" anchor="ctr" anchorCtr="1"/>
        <a:lstStyle/>
        <a:p>
          <a:pPr>
            <a:defRPr sz="1400" b="0" i="0" u="none" strike="noStrike" kern="1200" baseline="0">
              <a:solidFill>
                <a:srgbClr val="404040"/>
              </a:solidFill>
              <a:latin typeface="Tw Cen MT"/>
              <a:ea typeface="Tw Cen MT"/>
              <a:cs typeface="Tw Cen M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63245343230781E-2"/>
          <c:y val="0.12296274306624524"/>
          <c:w val="0.84278079364528768"/>
          <c:h val="0.78950273430587492"/>
        </c:manualLayout>
      </c:layout>
      <c:lineChart>
        <c:grouping val="standard"/>
        <c:varyColors val="0"/>
        <c:ser>
          <c:idx val="0"/>
          <c:order val="0"/>
          <c:tx>
            <c:strRef>
              <c:f>MS_Charts!$B$4</c:f>
              <c:strCache>
                <c:ptCount val="1"/>
                <c:pt idx="0">
                  <c:v>Chart 0. Total Nonfarm
 Employment Levels, May-15 to May-20</c:v>
                </c:pt>
              </c:strCache>
            </c:strRef>
          </c:tx>
          <c:spPr>
            <a:ln w="28575">
              <a:solidFill>
                <a:srgbClr val="000000"/>
              </a:solidFill>
              <a:prstDash val="solid"/>
            </a:ln>
          </c:spPr>
          <c:marker>
            <c:symbol val="none"/>
          </c:marker>
          <c:dPt>
            <c:idx val="0"/>
            <c:marker>
              <c:symbol val="diamond"/>
              <c:size val="18"/>
              <c:spPr>
                <a:solidFill>
                  <a:srgbClr val="E68E1B"/>
                </a:solidFill>
                <a:ln w="12700">
                  <a:solidFill>
                    <a:srgbClr val="000000"/>
                  </a:solidFill>
                  <a:prstDash val="solid"/>
                </a:ln>
              </c:spPr>
            </c:marker>
            <c:bubble3D val="0"/>
            <c:spPr>
              <a:ln w="28575">
                <a:solidFill>
                  <a:srgbClr val="000000"/>
                </a:solidFill>
                <a:prstDash val="solid"/>
              </a:ln>
            </c:spPr>
            <c:extLst>
              <c:ext xmlns:c16="http://schemas.microsoft.com/office/drawing/2014/chart" uri="{C3380CC4-5D6E-409C-BE32-E72D297353CC}">
                <c16:uniqueId val="{00000001-ADE7-4B10-9A66-2E47ABA011C6}"/>
              </c:ext>
            </c:extLst>
          </c:dPt>
          <c:dPt>
            <c:idx val="1"/>
            <c:bubble3D val="0"/>
            <c:spPr>
              <a:ln w="28575">
                <a:solidFill>
                  <a:srgbClr val="000000"/>
                </a:solidFill>
                <a:prstDash val="solid"/>
              </a:ln>
            </c:spPr>
            <c:extLst>
              <c:ext xmlns:c16="http://schemas.microsoft.com/office/drawing/2014/chart" uri="{C3380CC4-5D6E-409C-BE32-E72D297353CC}">
                <c16:uniqueId val="{00000003-ADE7-4B10-9A66-2E47ABA011C6}"/>
              </c:ext>
            </c:extLst>
          </c:dPt>
          <c:dPt>
            <c:idx val="2"/>
            <c:bubble3D val="0"/>
            <c:spPr>
              <a:ln w="28575">
                <a:solidFill>
                  <a:srgbClr val="000000"/>
                </a:solidFill>
                <a:prstDash val="solid"/>
              </a:ln>
            </c:spPr>
            <c:extLst>
              <c:ext xmlns:c16="http://schemas.microsoft.com/office/drawing/2014/chart" uri="{C3380CC4-5D6E-409C-BE32-E72D297353CC}">
                <c16:uniqueId val="{00000005-ADE7-4B10-9A66-2E47ABA011C6}"/>
              </c:ext>
            </c:extLst>
          </c:dPt>
          <c:dPt>
            <c:idx val="3"/>
            <c:bubble3D val="0"/>
            <c:spPr>
              <a:ln w="28575">
                <a:solidFill>
                  <a:srgbClr val="000000"/>
                </a:solidFill>
                <a:prstDash val="solid"/>
              </a:ln>
            </c:spPr>
            <c:extLst>
              <c:ext xmlns:c16="http://schemas.microsoft.com/office/drawing/2014/chart" uri="{C3380CC4-5D6E-409C-BE32-E72D297353CC}">
                <c16:uniqueId val="{00000007-ADE7-4B10-9A66-2E47ABA011C6}"/>
              </c:ext>
            </c:extLst>
          </c:dPt>
          <c:dPt>
            <c:idx val="4"/>
            <c:bubble3D val="0"/>
            <c:spPr>
              <a:ln w="28575">
                <a:solidFill>
                  <a:srgbClr val="000000"/>
                </a:solidFill>
                <a:prstDash val="solid"/>
              </a:ln>
            </c:spPr>
            <c:extLst>
              <c:ext xmlns:c16="http://schemas.microsoft.com/office/drawing/2014/chart" uri="{C3380CC4-5D6E-409C-BE32-E72D297353CC}">
                <c16:uniqueId val="{00000009-ADE7-4B10-9A66-2E47ABA011C6}"/>
              </c:ext>
            </c:extLst>
          </c:dPt>
          <c:dPt>
            <c:idx val="5"/>
            <c:bubble3D val="0"/>
            <c:spPr>
              <a:ln w="28575">
                <a:solidFill>
                  <a:srgbClr val="000000"/>
                </a:solidFill>
                <a:prstDash val="solid"/>
              </a:ln>
            </c:spPr>
            <c:extLst>
              <c:ext xmlns:c16="http://schemas.microsoft.com/office/drawing/2014/chart" uri="{C3380CC4-5D6E-409C-BE32-E72D297353CC}">
                <c16:uniqueId val="{0000000B-ADE7-4B10-9A66-2E47ABA011C6}"/>
              </c:ext>
            </c:extLst>
          </c:dPt>
          <c:dPt>
            <c:idx val="6"/>
            <c:bubble3D val="0"/>
            <c:spPr>
              <a:ln w="28575">
                <a:solidFill>
                  <a:srgbClr val="000000"/>
                </a:solidFill>
                <a:prstDash val="solid"/>
              </a:ln>
            </c:spPr>
            <c:extLst>
              <c:ext xmlns:c16="http://schemas.microsoft.com/office/drawing/2014/chart" uri="{C3380CC4-5D6E-409C-BE32-E72D297353CC}">
                <c16:uniqueId val="{0000000D-ADE7-4B10-9A66-2E47ABA011C6}"/>
              </c:ext>
            </c:extLst>
          </c:dPt>
          <c:dPt>
            <c:idx val="7"/>
            <c:bubble3D val="0"/>
            <c:spPr>
              <a:ln w="28575">
                <a:solidFill>
                  <a:srgbClr val="000000"/>
                </a:solidFill>
                <a:prstDash val="solid"/>
              </a:ln>
            </c:spPr>
            <c:extLst>
              <c:ext xmlns:c16="http://schemas.microsoft.com/office/drawing/2014/chart" uri="{C3380CC4-5D6E-409C-BE32-E72D297353CC}">
                <c16:uniqueId val="{0000000F-ADE7-4B10-9A66-2E47ABA011C6}"/>
              </c:ext>
            </c:extLst>
          </c:dPt>
          <c:dPt>
            <c:idx val="8"/>
            <c:bubble3D val="0"/>
            <c:spPr>
              <a:ln w="28575">
                <a:solidFill>
                  <a:srgbClr val="000000"/>
                </a:solidFill>
                <a:prstDash val="solid"/>
              </a:ln>
            </c:spPr>
            <c:extLst>
              <c:ext xmlns:c16="http://schemas.microsoft.com/office/drawing/2014/chart" uri="{C3380CC4-5D6E-409C-BE32-E72D297353CC}">
                <c16:uniqueId val="{00000011-ADE7-4B10-9A66-2E47ABA011C6}"/>
              </c:ext>
            </c:extLst>
          </c:dPt>
          <c:dPt>
            <c:idx val="9"/>
            <c:bubble3D val="0"/>
            <c:spPr>
              <a:ln w="28575">
                <a:solidFill>
                  <a:srgbClr val="000000"/>
                </a:solidFill>
                <a:prstDash val="solid"/>
              </a:ln>
            </c:spPr>
            <c:extLst>
              <c:ext xmlns:c16="http://schemas.microsoft.com/office/drawing/2014/chart" uri="{C3380CC4-5D6E-409C-BE32-E72D297353CC}">
                <c16:uniqueId val="{00000013-ADE7-4B10-9A66-2E47ABA011C6}"/>
              </c:ext>
            </c:extLst>
          </c:dPt>
          <c:dPt>
            <c:idx val="10"/>
            <c:bubble3D val="0"/>
            <c:spPr>
              <a:ln w="28575">
                <a:solidFill>
                  <a:srgbClr val="000000"/>
                </a:solidFill>
                <a:prstDash val="solid"/>
              </a:ln>
            </c:spPr>
            <c:extLst>
              <c:ext xmlns:c16="http://schemas.microsoft.com/office/drawing/2014/chart" uri="{C3380CC4-5D6E-409C-BE32-E72D297353CC}">
                <c16:uniqueId val="{00000015-ADE7-4B10-9A66-2E47ABA011C6}"/>
              </c:ext>
            </c:extLst>
          </c:dPt>
          <c:dPt>
            <c:idx val="11"/>
            <c:bubble3D val="0"/>
            <c:spPr>
              <a:ln w="28575">
                <a:solidFill>
                  <a:srgbClr val="000000"/>
                </a:solidFill>
                <a:prstDash val="solid"/>
              </a:ln>
            </c:spPr>
            <c:extLst>
              <c:ext xmlns:c16="http://schemas.microsoft.com/office/drawing/2014/chart" uri="{C3380CC4-5D6E-409C-BE32-E72D297353CC}">
                <c16:uniqueId val="{00000017-ADE7-4B10-9A66-2E47ABA011C6}"/>
              </c:ext>
            </c:extLst>
          </c:dPt>
          <c:dPt>
            <c:idx val="12"/>
            <c:bubble3D val="0"/>
            <c:spPr>
              <a:ln w="28575">
                <a:solidFill>
                  <a:srgbClr val="000000"/>
                </a:solidFill>
                <a:prstDash val="solid"/>
              </a:ln>
            </c:spPr>
            <c:extLst>
              <c:ext xmlns:c16="http://schemas.microsoft.com/office/drawing/2014/chart" uri="{C3380CC4-5D6E-409C-BE32-E72D297353CC}">
                <c16:uniqueId val="{00000019-ADE7-4B10-9A66-2E47ABA011C6}"/>
              </c:ext>
            </c:extLst>
          </c:dPt>
          <c:dPt>
            <c:idx val="13"/>
            <c:bubble3D val="0"/>
            <c:spPr>
              <a:ln w="28575">
                <a:solidFill>
                  <a:srgbClr val="000000"/>
                </a:solidFill>
                <a:prstDash val="solid"/>
              </a:ln>
            </c:spPr>
            <c:extLst>
              <c:ext xmlns:c16="http://schemas.microsoft.com/office/drawing/2014/chart" uri="{C3380CC4-5D6E-409C-BE32-E72D297353CC}">
                <c16:uniqueId val="{0000001B-ADE7-4B10-9A66-2E47ABA011C6}"/>
              </c:ext>
            </c:extLst>
          </c:dPt>
          <c:dPt>
            <c:idx val="14"/>
            <c:bubble3D val="0"/>
            <c:spPr>
              <a:ln w="28575">
                <a:solidFill>
                  <a:srgbClr val="000000"/>
                </a:solidFill>
                <a:prstDash val="solid"/>
              </a:ln>
            </c:spPr>
            <c:extLst>
              <c:ext xmlns:c16="http://schemas.microsoft.com/office/drawing/2014/chart" uri="{C3380CC4-5D6E-409C-BE32-E72D297353CC}">
                <c16:uniqueId val="{0000001D-ADE7-4B10-9A66-2E47ABA011C6}"/>
              </c:ext>
            </c:extLst>
          </c:dPt>
          <c:dPt>
            <c:idx val="15"/>
            <c:bubble3D val="0"/>
            <c:spPr>
              <a:ln w="28575">
                <a:solidFill>
                  <a:srgbClr val="000000"/>
                </a:solidFill>
                <a:prstDash val="solid"/>
              </a:ln>
            </c:spPr>
            <c:extLst>
              <c:ext xmlns:c16="http://schemas.microsoft.com/office/drawing/2014/chart" uri="{C3380CC4-5D6E-409C-BE32-E72D297353CC}">
                <c16:uniqueId val="{0000001F-ADE7-4B10-9A66-2E47ABA011C6}"/>
              </c:ext>
            </c:extLst>
          </c:dPt>
          <c:dPt>
            <c:idx val="16"/>
            <c:bubble3D val="0"/>
            <c:spPr>
              <a:ln w="28575">
                <a:solidFill>
                  <a:srgbClr val="000000"/>
                </a:solidFill>
                <a:prstDash val="solid"/>
              </a:ln>
            </c:spPr>
            <c:extLst>
              <c:ext xmlns:c16="http://schemas.microsoft.com/office/drawing/2014/chart" uri="{C3380CC4-5D6E-409C-BE32-E72D297353CC}">
                <c16:uniqueId val="{00000021-ADE7-4B10-9A66-2E47ABA011C6}"/>
              </c:ext>
            </c:extLst>
          </c:dPt>
          <c:dPt>
            <c:idx val="17"/>
            <c:bubble3D val="0"/>
            <c:spPr>
              <a:ln w="28575">
                <a:solidFill>
                  <a:srgbClr val="000000"/>
                </a:solidFill>
                <a:prstDash val="solid"/>
              </a:ln>
            </c:spPr>
            <c:extLst>
              <c:ext xmlns:c16="http://schemas.microsoft.com/office/drawing/2014/chart" uri="{C3380CC4-5D6E-409C-BE32-E72D297353CC}">
                <c16:uniqueId val="{00000023-ADE7-4B10-9A66-2E47ABA011C6}"/>
              </c:ext>
            </c:extLst>
          </c:dPt>
          <c:dPt>
            <c:idx val="18"/>
            <c:bubble3D val="0"/>
            <c:spPr>
              <a:ln w="28575">
                <a:solidFill>
                  <a:srgbClr val="000000"/>
                </a:solidFill>
                <a:prstDash val="solid"/>
              </a:ln>
            </c:spPr>
            <c:extLst>
              <c:ext xmlns:c16="http://schemas.microsoft.com/office/drawing/2014/chart" uri="{C3380CC4-5D6E-409C-BE32-E72D297353CC}">
                <c16:uniqueId val="{00000025-ADE7-4B10-9A66-2E47ABA011C6}"/>
              </c:ext>
            </c:extLst>
          </c:dPt>
          <c:dPt>
            <c:idx val="19"/>
            <c:bubble3D val="0"/>
            <c:spPr>
              <a:ln w="28575">
                <a:solidFill>
                  <a:srgbClr val="000000"/>
                </a:solidFill>
                <a:prstDash val="solid"/>
              </a:ln>
            </c:spPr>
            <c:extLst>
              <c:ext xmlns:c16="http://schemas.microsoft.com/office/drawing/2014/chart" uri="{C3380CC4-5D6E-409C-BE32-E72D297353CC}">
                <c16:uniqueId val="{00000027-ADE7-4B10-9A66-2E47ABA011C6}"/>
              </c:ext>
            </c:extLst>
          </c:dPt>
          <c:dPt>
            <c:idx val="20"/>
            <c:bubble3D val="0"/>
            <c:spPr>
              <a:ln w="28575">
                <a:solidFill>
                  <a:srgbClr val="000000"/>
                </a:solidFill>
                <a:prstDash val="solid"/>
              </a:ln>
            </c:spPr>
            <c:extLst>
              <c:ext xmlns:c16="http://schemas.microsoft.com/office/drawing/2014/chart" uri="{C3380CC4-5D6E-409C-BE32-E72D297353CC}">
                <c16:uniqueId val="{00000029-ADE7-4B10-9A66-2E47ABA011C6}"/>
              </c:ext>
            </c:extLst>
          </c:dPt>
          <c:dPt>
            <c:idx val="21"/>
            <c:bubble3D val="0"/>
            <c:spPr>
              <a:ln w="28575">
                <a:solidFill>
                  <a:srgbClr val="000000"/>
                </a:solidFill>
                <a:prstDash val="solid"/>
              </a:ln>
            </c:spPr>
            <c:extLst>
              <c:ext xmlns:c16="http://schemas.microsoft.com/office/drawing/2014/chart" uri="{C3380CC4-5D6E-409C-BE32-E72D297353CC}">
                <c16:uniqueId val="{0000002B-ADE7-4B10-9A66-2E47ABA011C6}"/>
              </c:ext>
            </c:extLst>
          </c:dPt>
          <c:dPt>
            <c:idx val="22"/>
            <c:bubble3D val="0"/>
            <c:spPr>
              <a:ln w="28575">
                <a:solidFill>
                  <a:srgbClr val="000000"/>
                </a:solidFill>
                <a:prstDash val="solid"/>
              </a:ln>
            </c:spPr>
            <c:extLst>
              <c:ext xmlns:c16="http://schemas.microsoft.com/office/drawing/2014/chart" uri="{C3380CC4-5D6E-409C-BE32-E72D297353CC}">
                <c16:uniqueId val="{0000002D-ADE7-4B10-9A66-2E47ABA011C6}"/>
              </c:ext>
            </c:extLst>
          </c:dPt>
          <c:dPt>
            <c:idx val="23"/>
            <c:bubble3D val="0"/>
            <c:spPr>
              <a:ln w="28575">
                <a:solidFill>
                  <a:srgbClr val="000000"/>
                </a:solidFill>
                <a:prstDash val="solid"/>
              </a:ln>
            </c:spPr>
            <c:extLst>
              <c:ext xmlns:c16="http://schemas.microsoft.com/office/drawing/2014/chart" uri="{C3380CC4-5D6E-409C-BE32-E72D297353CC}">
                <c16:uniqueId val="{0000002F-ADE7-4B10-9A66-2E47ABA011C6}"/>
              </c:ext>
            </c:extLst>
          </c:dPt>
          <c:dPt>
            <c:idx val="24"/>
            <c:bubble3D val="0"/>
            <c:spPr>
              <a:ln w="28575">
                <a:solidFill>
                  <a:srgbClr val="000000"/>
                </a:solidFill>
                <a:prstDash val="solid"/>
              </a:ln>
            </c:spPr>
            <c:extLst>
              <c:ext xmlns:c16="http://schemas.microsoft.com/office/drawing/2014/chart" uri="{C3380CC4-5D6E-409C-BE32-E72D297353CC}">
                <c16:uniqueId val="{00000031-ADE7-4B10-9A66-2E47ABA011C6}"/>
              </c:ext>
            </c:extLst>
          </c:dPt>
          <c:dPt>
            <c:idx val="25"/>
            <c:bubble3D val="0"/>
            <c:spPr>
              <a:ln w="28575">
                <a:solidFill>
                  <a:srgbClr val="000000"/>
                </a:solidFill>
                <a:prstDash val="solid"/>
              </a:ln>
            </c:spPr>
            <c:extLst>
              <c:ext xmlns:c16="http://schemas.microsoft.com/office/drawing/2014/chart" uri="{C3380CC4-5D6E-409C-BE32-E72D297353CC}">
                <c16:uniqueId val="{00000033-ADE7-4B10-9A66-2E47ABA011C6}"/>
              </c:ext>
            </c:extLst>
          </c:dPt>
          <c:dPt>
            <c:idx val="26"/>
            <c:bubble3D val="0"/>
            <c:spPr>
              <a:ln w="28575">
                <a:solidFill>
                  <a:srgbClr val="000000"/>
                </a:solidFill>
                <a:prstDash val="solid"/>
              </a:ln>
            </c:spPr>
            <c:extLst>
              <c:ext xmlns:c16="http://schemas.microsoft.com/office/drawing/2014/chart" uri="{C3380CC4-5D6E-409C-BE32-E72D297353CC}">
                <c16:uniqueId val="{00000035-ADE7-4B10-9A66-2E47ABA011C6}"/>
              </c:ext>
            </c:extLst>
          </c:dPt>
          <c:dPt>
            <c:idx val="27"/>
            <c:bubble3D val="0"/>
            <c:spPr>
              <a:ln w="28575">
                <a:solidFill>
                  <a:srgbClr val="000000"/>
                </a:solidFill>
                <a:prstDash val="solid"/>
              </a:ln>
            </c:spPr>
            <c:extLst>
              <c:ext xmlns:c16="http://schemas.microsoft.com/office/drawing/2014/chart" uri="{C3380CC4-5D6E-409C-BE32-E72D297353CC}">
                <c16:uniqueId val="{00000037-ADE7-4B10-9A66-2E47ABA011C6}"/>
              </c:ext>
            </c:extLst>
          </c:dPt>
          <c:dPt>
            <c:idx val="28"/>
            <c:bubble3D val="0"/>
            <c:spPr>
              <a:ln w="28575">
                <a:solidFill>
                  <a:srgbClr val="000000"/>
                </a:solidFill>
                <a:prstDash val="solid"/>
              </a:ln>
            </c:spPr>
            <c:extLst>
              <c:ext xmlns:c16="http://schemas.microsoft.com/office/drawing/2014/chart" uri="{C3380CC4-5D6E-409C-BE32-E72D297353CC}">
                <c16:uniqueId val="{00000039-ADE7-4B10-9A66-2E47ABA011C6}"/>
              </c:ext>
            </c:extLst>
          </c:dPt>
          <c:dPt>
            <c:idx val="29"/>
            <c:bubble3D val="0"/>
            <c:spPr>
              <a:ln w="28575">
                <a:solidFill>
                  <a:srgbClr val="000000"/>
                </a:solidFill>
                <a:prstDash val="solid"/>
              </a:ln>
            </c:spPr>
            <c:extLst>
              <c:ext xmlns:c16="http://schemas.microsoft.com/office/drawing/2014/chart" uri="{C3380CC4-5D6E-409C-BE32-E72D297353CC}">
                <c16:uniqueId val="{0000003B-ADE7-4B10-9A66-2E47ABA011C6}"/>
              </c:ext>
            </c:extLst>
          </c:dPt>
          <c:dPt>
            <c:idx val="30"/>
            <c:bubble3D val="0"/>
            <c:spPr>
              <a:ln w="28575">
                <a:solidFill>
                  <a:srgbClr val="000000"/>
                </a:solidFill>
                <a:prstDash val="solid"/>
              </a:ln>
            </c:spPr>
            <c:extLst>
              <c:ext xmlns:c16="http://schemas.microsoft.com/office/drawing/2014/chart" uri="{C3380CC4-5D6E-409C-BE32-E72D297353CC}">
                <c16:uniqueId val="{0000003D-ADE7-4B10-9A66-2E47ABA011C6}"/>
              </c:ext>
            </c:extLst>
          </c:dPt>
          <c:dPt>
            <c:idx val="31"/>
            <c:bubble3D val="0"/>
            <c:spPr>
              <a:ln w="28575">
                <a:solidFill>
                  <a:srgbClr val="000000"/>
                </a:solidFill>
                <a:prstDash val="solid"/>
              </a:ln>
            </c:spPr>
            <c:extLst>
              <c:ext xmlns:c16="http://schemas.microsoft.com/office/drawing/2014/chart" uri="{C3380CC4-5D6E-409C-BE32-E72D297353CC}">
                <c16:uniqueId val="{0000003F-ADE7-4B10-9A66-2E47ABA011C6}"/>
              </c:ext>
            </c:extLst>
          </c:dPt>
          <c:dPt>
            <c:idx val="32"/>
            <c:bubble3D val="0"/>
            <c:spPr>
              <a:ln w="28575">
                <a:solidFill>
                  <a:srgbClr val="000000"/>
                </a:solidFill>
                <a:prstDash val="solid"/>
              </a:ln>
            </c:spPr>
            <c:extLst>
              <c:ext xmlns:c16="http://schemas.microsoft.com/office/drawing/2014/chart" uri="{C3380CC4-5D6E-409C-BE32-E72D297353CC}">
                <c16:uniqueId val="{00000041-ADE7-4B10-9A66-2E47ABA011C6}"/>
              </c:ext>
            </c:extLst>
          </c:dPt>
          <c:dPt>
            <c:idx val="33"/>
            <c:bubble3D val="0"/>
            <c:spPr>
              <a:ln w="28575">
                <a:solidFill>
                  <a:srgbClr val="000000"/>
                </a:solidFill>
                <a:prstDash val="solid"/>
              </a:ln>
            </c:spPr>
            <c:extLst>
              <c:ext xmlns:c16="http://schemas.microsoft.com/office/drawing/2014/chart" uri="{C3380CC4-5D6E-409C-BE32-E72D297353CC}">
                <c16:uniqueId val="{00000043-ADE7-4B10-9A66-2E47ABA011C6}"/>
              </c:ext>
            </c:extLst>
          </c:dPt>
          <c:dPt>
            <c:idx val="34"/>
            <c:bubble3D val="0"/>
            <c:spPr>
              <a:ln w="28575">
                <a:solidFill>
                  <a:srgbClr val="000000"/>
                </a:solidFill>
                <a:prstDash val="solid"/>
              </a:ln>
            </c:spPr>
            <c:extLst>
              <c:ext xmlns:c16="http://schemas.microsoft.com/office/drawing/2014/chart" uri="{C3380CC4-5D6E-409C-BE32-E72D297353CC}">
                <c16:uniqueId val="{00000045-ADE7-4B10-9A66-2E47ABA011C6}"/>
              </c:ext>
            </c:extLst>
          </c:dPt>
          <c:dPt>
            <c:idx val="35"/>
            <c:bubble3D val="0"/>
            <c:spPr>
              <a:ln w="28575">
                <a:solidFill>
                  <a:srgbClr val="000000"/>
                </a:solidFill>
                <a:prstDash val="solid"/>
              </a:ln>
            </c:spPr>
            <c:extLst>
              <c:ext xmlns:c16="http://schemas.microsoft.com/office/drawing/2014/chart" uri="{C3380CC4-5D6E-409C-BE32-E72D297353CC}">
                <c16:uniqueId val="{00000047-ADE7-4B10-9A66-2E47ABA011C6}"/>
              </c:ext>
            </c:extLst>
          </c:dPt>
          <c:dPt>
            <c:idx val="36"/>
            <c:bubble3D val="0"/>
            <c:spPr>
              <a:ln w="28575">
                <a:solidFill>
                  <a:srgbClr val="000000"/>
                </a:solidFill>
                <a:prstDash val="solid"/>
              </a:ln>
            </c:spPr>
            <c:extLst>
              <c:ext xmlns:c16="http://schemas.microsoft.com/office/drawing/2014/chart" uri="{C3380CC4-5D6E-409C-BE32-E72D297353CC}">
                <c16:uniqueId val="{00000049-ADE7-4B10-9A66-2E47ABA011C6}"/>
              </c:ext>
            </c:extLst>
          </c:dPt>
          <c:dPt>
            <c:idx val="37"/>
            <c:bubble3D val="0"/>
            <c:spPr>
              <a:ln w="28575">
                <a:solidFill>
                  <a:srgbClr val="000000"/>
                </a:solidFill>
                <a:prstDash val="solid"/>
              </a:ln>
            </c:spPr>
            <c:extLst>
              <c:ext xmlns:c16="http://schemas.microsoft.com/office/drawing/2014/chart" uri="{C3380CC4-5D6E-409C-BE32-E72D297353CC}">
                <c16:uniqueId val="{0000004B-ADE7-4B10-9A66-2E47ABA011C6}"/>
              </c:ext>
            </c:extLst>
          </c:dPt>
          <c:dPt>
            <c:idx val="38"/>
            <c:bubble3D val="0"/>
            <c:spPr>
              <a:ln w="28575">
                <a:solidFill>
                  <a:srgbClr val="000000"/>
                </a:solidFill>
                <a:prstDash val="solid"/>
              </a:ln>
            </c:spPr>
            <c:extLst>
              <c:ext xmlns:c16="http://schemas.microsoft.com/office/drawing/2014/chart" uri="{C3380CC4-5D6E-409C-BE32-E72D297353CC}">
                <c16:uniqueId val="{0000004D-ADE7-4B10-9A66-2E47ABA011C6}"/>
              </c:ext>
            </c:extLst>
          </c:dPt>
          <c:dPt>
            <c:idx val="39"/>
            <c:bubble3D val="0"/>
            <c:spPr>
              <a:ln w="28575">
                <a:solidFill>
                  <a:srgbClr val="000000"/>
                </a:solidFill>
                <a:prstDash val="solid"/>
              </a:ln>
            </c:spPr>
            <c:extLst>
              <c:ext xmlns:c16="http://schemas.microsoft.com/office/drawing/2014/chart" uri="{C3380CC4-5D6E-409C-BE32-E72D297353CC}">
                <c16:uniqueId val="{0000004F-ADE7-4B10-9A66-2E47ABA011C6}"/>
              </c:ext>
            </c:extLst>
          </c:dPt>
          <c:dPt>
            <c:idx val="40"/>
            <c:bubble3D val="0"/>
            <c:spPr>
              <a:ln w="28575">
                <a:solidFill>
                  <a:srgbClr val="000000"/>
                </a:solidFill>
                <a:prstDash val="solid"/>
              </a:ln>
            </c:spPr>
            <c:extLst>
              <c:ext xmlns:c16="http://schemas.microsoft.com/office/drawing/2014/chart" uri="{C3380CC4-5D6E-409C-BE32-E72D297353CC}">
                <c16:uniqueId val="{00000051-ADE7-4B10-9A66-2E47ABA011C6}"/>
              </c:ext>
            </c:extLst>
          </c:dPt>
          <c:dPt>
            <c:idx val="41"/>
            <c:bubble3D val="0"/>
            <c:spPr>
              <a:ln w="28575">
                <a:solidFill>
                  <a:srgbClr val="000000"/>
                </a:solidFill>
                <a:prstDash val="solid"/>
              </a:ln>
            </c:spPr>
            <c:extLst>
              <c:ext xmlns:c16="http://schemas.microsoft.com/office/drawing/2014/chart" uri="{C3380CC4-5D6E-409C-BE32-E72D297353CC}">
                <c16:uniqueId val="{00000053-ADE7-4B10-9A66-2E47ABA011C6}"/>
              </c:ext>
            </c:extLst>
          </c:dPt>
          <c:dPt>
            <c:idx val="42"/>
            <c:bubble3D val="0"/>
            <c:spPr>
              <a:ln w="28575">
                <a:solidFill>
                  <a:srgbClr val="000000"/>
                </a:solidFill>
                <a:prstDash val="solid"/>
              </a:ln>
            </c:spPr>
            <c:extLst>
              <c:ext xmlns:c16="http://schemas.microsoft.com/office/drawing/2014/chart" uri="{C3380CC4-5D6E-409C-BE32-E72D297353CC}">
                <c16:uniqueId val="{00000055-ADE7-4B10-9A66-2E47ABA011C6}"/>
              </c:ext>
            </c:extLst>
          </c:dPt>
          <c:dPt>
            <c:idx val="43"/>
            <c:bubble3D val="0"/>
            <c:spPr>
              <a:ln w="28575">
                <a:solidFill>
                  <a:srgbClr val="000000"/>
                </a:solidFill>
                <a:prstDash val="solid"/>
              </a:ln>
            </c:spPr>
            <c:extLst>
              <c:ext xmlns:c16="http://schemas.microsoft.com/office/drawing/2014/chart" uri="{C3380CC4-5D6E-409C-BE32-E72D297353CC}">
                <c16:uniqueId val="{00000057-ADE7-4B10-9A66-2E47ABA011C6}"/>
              </c:ext>
            </c:extLst>
          </c:dPt>
          <c:dPt>
            <c:idx val="44"/>
            <c:bubble3D val="0"/>
            <c:spPr>
              <a:ln w="28575">
                <a:solidFill>
                  <a:srgbClr val="000000"/>
                </a:solidFill>
                <a:prstDash val="solid"/>
              </a:ln>
            </c:spPr>
            <c:extLst>
              <c:ext xmlns:c16="http://schemas.microsoft.com/office/drawing/2014/chart" uri="{C3380CC4-5D6E-409C-BE32-E72D297353CC}">
                <c16:uniqueId val="{00000059-ADE7-4B10-9A66-2E47ABA011C6}"/>
              </c:ext>
            </c:extLst>
          </c:dPt>
          <c:dPt>
            <c:idx val="45"/>
            <c:bubble3D val="0"/>
            <c:spPr>
              <a:ln w="28575">
                <a:solidFill>
                  <a:srgbClr val="000000"/>
                </a:solidFill>
                <a:prstDash val="solid"/>
              </a:ln>
            </c:spPr>
            <c:extLst>
              <c:ext xmlns:c16="http://schemas.microsoft.com/office/drawing/2014/chart" uri="{C3380CC4-5D6E-409C-BE32-E72D297353CC}">
                <c16:uniqueId val="{0000005B-ADE7-4B10-9A66-2E47ABA011C6}"/>
              </c:ext>
            </c:extLst>
          </c:dPt>
          <c:dPt>
            <c:idx val="46"/>
            <c:bubble3D val="0"/>
            <c:spPr>
              <a:ln w="28575">
                <a:solidFill>
                  <a:srgbClr val="000000"/>
                </a:solidFill>
                <a:prstDash val="solid"/>
              </a:ln>
            </c:spPr>
            <c:extLst>
              <c:ext xmlns:c16="http://schemas.microsoft.com/office/drawing/2014/chart" uri="{C3380CC4-5D6E-409C-BE32-E72D297353CC}">
                <c16:uniqueId val="{0000005D-ADE7-4B10-9A66-2E47ABA011C6}"/>
              </c:ext>
            </c:extLst>
          </c:dPt>
          <c:dPt>
            <c:idx val="47"/>
            <c:bubble3D val="0"/>
            <c:spPr>
              <a:ln w="28575">
                <a:solidFill>
                  <a:srgbClr val="000000"/>
                </a:solidFill>
                <a:prstDash val="solid"/>
              </a:ln>
            </c:spPr>
            <c:extLst>
              <c:ext xmlns:c16="http://schemas.microsoft.com/office/drawing/2014/chart" uri="{C3380CC4-5D6E-409C-BE32-E72D297353CC}">
                <c16:uniqueId val="{0000005F-ADE7-4B10-9A66-2E47ABA011C6}"/>
              </c:ext>
            </c:extLst>
          </c:dPt>
          <c:dPt>
            <c:idx val="48"/>
            <c:bubble3D val="0"/>
            <c:spPr>
              <a:ln w="28575">
                <a:solidFill>
                  <a:srgbClr val="000000"/>
                </a:solidFill>
                <a:prstDash val="solid"/>
              </a:ln>
            </c:spPr>
            <c:extLst>
              <c:ext xmlns:c16="http://schemas.microsoft.com/office/drawing/2014/chart" uri="{C3380CC4-5D6E-409C-BE32-E72D297353CC}">
                <c16:uniqueId val="{00000061-ADE7-4B10-9A66-2E47ABA011C6}"/>
              </c:ext>
            </c:extLst>
          </c:dPt>
          <c:dPt>
            <c:idx val="49"/>
            <c:bubble3D val="0"/>
            <c:spPr>
              <a:ln w="28575">
                <a:solidFill>
                  <a:srgbClr val="000000"/>
                </a:solidFill>
                <a:prstDash val="solid"/>
              </a:ln>
            </c:spPr>
            <c:extLst>
              <c:ext xmlns:c16="http://schemas.microsoft.com/office/drawing/2014/chart" uri="{C3380CC4-5D6E-409C-BE32-E72D297353CC}">
                <c16:uniqueId val="{00000063-ADE7-4B10-9A66-2E47ABA011C6}"/>
              </c:ext>
            </c:extLst>
          </c:dPt>
          <c:dPt>
            <c:idx val="50"/>
            <c:bubble3D val="0"/>
            <c:spPr>
              <a:ln w="28575">
                <a:solidFill>
                  <a:srgbClr val="000000"/>
                </a:solidFill>
                <a:prstDash val="solid"/>
              </a:ln>
            </c:spPr>
            <c:extLst>
              <c:ext xmlns:c16="http://schemas.microsoft.com/office/drawing/2014/chart" uri="{C3380CC4-5D6E-409C-BE32-E72D297353CC}">
                <c16:uniqueId val="{00000065-ADE7-4B10-9A66-2E47ABA011C6}"/>
              </c:ext>
            </c:extLst>
          </c:dPt>
          <c:dPt>
            <c:idx val="51"/>
            <c:bubble3D val="0"/>
            <c:spPr>
              <a:ln w="28575">
                <a:solidFill>
                  <a:srgbClr val="000000"/>
                </a:solidFill>
                <a:prstDash val="solid"/>
              </a:ln>
            </c:spPr>
            <c:extLst>
              <c:ext xmlns:c16="http://schemas.microsoft.com/office/drawing/2014/chart" uri="{C3380CC4-5D6E-409C-BE32-E72D297353CC}">
                <c16:uniqueId val="{00000067-ADE7-4B10-9A66-2E47ABA011C6}"/>
              </c:ext>
            </c:extLst>
          </c:dPt>
          <c:dPt>
            <c:idx val="52"/>
            <c:bubble3D val="0"/>
            <c:spPr>
              <a:ln w="28575">
                <a:solidFill>
                  <a:srgbClr val="000000"/>
                </a:solidFill>
                <a:prstDash val="solid"/>
              </a:ln>
            </c:spPr>
            <c:extLst>
              <c:ext xmlns:c16="http://schemas.microsoft.com/office/drawing/2014/chart" uri="{C3380CC4-5D6E-409C-BE32-E72D297353CC}">
                <c16:uniqueId val="{00000069-ADE7-4B10-9A66-2E47ABA011C6}"/>
              </c:ext>
            </c:extLst>
          </c:dPt>
          <c:dPt>
            <c:idx val="53"/>
            <c:bubble3D val="0"/>
            <c:spPr>
              <a:ln w="28575">
                <a:solidFill>
                  <a:srgbClr val="000000"/>
                </a:solidFill>
                <a:prstDash val="solid"/>
              </a:ln>
            </c:spPr>
            <c:extLst>
              <c:ext xmlns:c16="http://schemas.microsoft.com/office/drawing/2014/chart" uri="{C3380CC4-5D6E-409C-BE32-E72D297353CC}">
                <c16:uniqueId val="{0000006B-ADE7-4B10-9A66-2E47ABA011C6}"/>
              </c:ext>
            </c:extLst>
          </c:dPt>
          <c:dPt>
            <c:idx val="54"/>
            <c:bubble3D val="0"/>
            <c:spPr>
              <a:ln w="28575">
                <a:solidFill>
                  <a:srgbClr val="000000"/>
                </a:solidFill>
                <a:prstDash val="solid"/>
              </a:ln>
            </c:spPr>
            <c:extLst>
              <c:ext xmlns:c16="http://schemas.microsoft.com/office/drawing/2014/chart" uri="{C3380CC4-5D6E-409C-BE32-E72D297353CC}">
                <c16:uniqueId val="{0000006D-ADE7-4B10-9A66-2E47ABA011C6}"/>
              </c:ext>
            </c:extLst>
          </c:dPt>
          <c:dPt>
            <c:idx val="55"/>
            <c:marker>
              <c:symbol val="diamond"/>
              <c:size val="18"/>
              <c:spPr>
                <a:solidFill>
                  <a:srgbClr val="E68E1B"/>
                </a:solidFill>
                <a:ln w="12700">
                  <a:solidFill>
                    <a:srgbClr val="000000"/>
                  </a:solidFill>
                  <a:prstDash val="solid"/>
                </a:ln>
              </c:spPr>
            </c:marker>
            <c:bubble3D val="0"/>
            <c:spPr>
              <a:ln w="28575">
                <a:solidFill>
                  <a:srgbClr val="000000"/>
                </a:solidFill>
                <a:prstDash val="solid"/>
              </a:ln>
            </c:spPr>
            <c:extLst>
              <c:ext xmlns:c16="http://schemas.microsoft.com/office/drawing/2014/chart" uri="{C3380CC4-5D6E-409C-BE32-E72D297353CC}">
                <c16:uniqueId val="{0000006F-ADE7-4B10-9A66-2E47ABA011C6}"/>
              </c:ext>
            </c:extLst>
          </c:dPt>
          <c:dPt>
            <c:idx val="56"/>
            <c:bubble3D val="0"/>
            <c:spPr>
              <a:ln w="28575">
                <a:solidFill>
                  <a:srgbClr val="000000"/>
                </a:solidFill>
                <a:prstDash val="solid"/>
              </a:ln>
            </c:spPr>
            <c:extLst>
              <c:ext xmlns:c16="http://schemas.microsoft.com/office/drawing/2014/chart" uri="{C3380CC4-5D6E-409C-BE32-E72D297353CC}">
                <c16:uniqueId val="{00000071-ADE7-4B10-9A66-2E47ABA011C6}"/>
              </c:ext>
            </c:extLst>
          </c:dPt>
          <c:dPt>
            <c:idx val="57"/>
            <c:bubble3D val="0"/>
            <c:spPr>
              <a:ln w="28575">
                <a:solidFill>
                  <a:srgbClr val="000000"/>
                </a:solidFill>
                <a:prstDash val="solid"/>
              </a:ln>
            </c:spPr>
            <c:extLst>
              <c:ext xmlns:c16="http://schemas.microsoft.com/office/drawing/2014/chart" uri="{C3380CC4-5D6E-409C-BE32-E72D297353CC}">
                <c16:uniqueId val="{00000073-ADE7-4B10-9A66-2E47ABA011C6}"/>
              </c:ext>
            </c:extLst>
          </c:dPt>
          <c:dPt>
            <c:idx val="58"/>
            <c:bubble3D val="0"/>
            <c:spPr>
              <a:ln w="28575">
                <a:solidFill>
                  <a:srgbClr val="000000"/>
                </a:solidFill>
                <a:prstDash val="solid"/>
              </a:ln>
            </c:spPr>
            <c:extLst>
              <c:ext xmlns:c16="http://schemas.microsoft.com/office/drawing/2014/chart" uri="{C3380CC4-5D6E-409C-BE32-E72D297353CC}">
                <c16:uniqueId val="{00000075-ADE7-4B10-9A66-2E47ABA011C6}"/>
              </c:ext>
            </c:extLst>
          </c:dPt>
          <c:dPt>
            <c:idx val="59"/>
            <c:marker>
              <c:symbol val="diamond"/>
              <c:size val="18"/>
              <c:spPr>
                <a:solidFill>
                  <a:srgbClr val="E68E1B"/>
                </a:solidFill>
                <a:ln w="12700">
                  <a:solidFill>
                    <a:srgbClr val="000000"/>
                  </a:solidFill>
                  <a:prstDash val="solid"/>
                </a:ln>
              </c:spPr>
            </c:marker>
            <c:bubble3D val="0"/>
            <c:spPr>
              <a:ln w="28575">
                <a:solidFill>
                  <a:srgbClr val="000000"/>
                </a:solidFill>
                <a:prstDash val="solid"/>
              </a:ln>
            </c:spPr>
            <c:extLst>
              <c:ext xmlns:c16="http://schemas.microsoft.com/office/drawing/2014/chart" uri="{C3380CC4-5D6E-409C-BE32-E72D297353CC}">
                <c16:uniqueId val="{00000077-ADE7-4B10-9A66-2E47ABA011C6}"/>
              </c:ext>
            </c:extLst>
          </c:dPt>
          <c:dPt>
            <c:idx val="60"/>
            <c:marker>
              <c:symbol val="diamond"/>
              <c:size val="18"/>
              <c:spPr>
                <a:solidFill>
                  <a:srgbClr val="E68E1B"/>
                </a:solidFill>
                <a:ln w="12700">
                  <a:solidFill>
                    <a:srgbClr val="000000"/>
                  </a:solidFill>
                  <a:prstDash val="solid"/>
                </a:ln>
              </c:spPr>
            </c:marker>
            <c:bubble3D val="0"/>
            <c:spPr>
              <a:ln w="28575">
                <a:solidFill>
                  <a:srgbClr val="000000"/>
                </a:solidFill>
                <a:prstDash val="solid"/>
              </a:ln>
            </c:spPr>
            <c:extLst>
              <c:ext xmlns:c16="http://schemas.microsoft.com/office/drawing/2014/chart" uri="{C3380CC4-5D6E-409C-BE32-E72D297353CC}">
                <c16:uniqueId val="{00000079-ADE7-4B10-9A66-2E47ABA011C6}"/>
              </c:ext>
            </c:extLst>
          </c:dPt>
          <c:dLbls>
            <c:dLbl>
              <c:idx val="0"/>
              <c:layout>
                <c:manualLayout>
                  <c:x val="-1.5478684657809844E-2"/>
                  <c:y val="-0.10183137984037031"/>
                </c:manualLayout>
              </c:layout>
              <c:spPr>
                <a:noFill/>
                <a:ln>
                  <a:noFill/>
                </a:ln>
                <a:effectLst/>
              </c:spPr>
              <c:txPr>
                <a:bodyPr wrap="square" lIns="38100" tIns="19050" rIns="38100" bIns="19050" anchor="ctr">
                  <a:spAutoFit/>
                </a:bodyPr>
                <a:lstStyle/>
                <a:p>
                  <a:pPr>
                    <a:defRPr sz="1800">
                      <a:latin typeface="Tw Cen MT"/>
                      <a:ea typeface="Tw Cen MT"/>
                      <a:cs typeface="Tw Cen M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DE7-4B10-9A66-2E47ABA011C6}"/>
                </c:ext>
              </c:extLst>
            </c:dLbl>
            <c:dLbl>
              <c:idx val="55"/>
              <c:spPr>
                <a:noFill/>
                <a:ln>
                  <a:noFill/>
                </a:ln>
                <a:effectLst/>
              </c:spPr>
              <c:txPr>
                <a:bodyPr wrap="square" lIns="38100" tIns="19050" rIns="38100" bIns="19050" anchor="ctr">
                  <a:spAutoFit/>
                </a:bodyPr>
                <a:lstStyle/>
                <a:p>
                  <a:pPr>
                    <a:defRPr sz="1800">
                      <a:latin typeface="Tw Cen MT"/>
                      <a:ea typeface="Tw Cen MT"/>
                      <a:cs typeface="Tw Cen MT"/>
                    </a:defRPr>
                  </a:pPr>
                  <a:endParaRPr lang="en-US"/>
                </a:p>
              </c:txPr>
              <c:dLblPos val="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6F-ADE7-4B10-9A66-2E47ABA011C6}"/>
                </c:ext>
              </c:extLst>
            </c:dLbl>
            <c:dLbl>
              <c:idx val="59"/>
              <c:layout>
                <c:manualLayout>
                  <c:x val="-0.10959251101321586"/>
                  <c:y val="-8.5490995633428907E-3"/>
                </c:manualLayout>
              </c:layout>
              <c:spPr>
                <a:noFill/>
                <a:ln>
                  <a:noFill/>
                </a:ln>
                <a:effectLst/>
              </c:spPr>
              <c:txPr>
                <a:bodyPr wrap="square" lIns="38100" tIns="19050" rIns="38100" bIns="19050" anchor="ctr">
                  <a:spAutoFit/>
                </a:bodyPr>
                <a:lstStyle/>
                <a:p>
                  <a:pPr>
                    <a:defRPr sz="1800">
                      <a:latin typeface="Tw Cen MT"/>
                      <a:ea typeface="Tw Cen MT"/>
                      <a:cs typeface="Tw Cen MT"/>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77-ADE7-4B10-9A66-2E47ABA011C6}"/>
                </c:ext>
              </c:extLst>
            </c:dLbl>
            <c:dLbl>
              <c:idx val="60"/>
              <c:layout>
                <c:manualLayout>
                  <c:x val="-1.6629955947138179E-3"/>
                  <c:y val="-9.1435106410155759E-2"/>
                </c:manualLayout>
              </c:layout>
              <c:spPr>
                <a:noFill/>
                <a:ln>
                  <a:noFill/>
                </a:ln>
                <a:effectLst/>
              </c:spPr>
              <c:txPr>
                <a:bodyPr wrap="square" lIns="38100" tIns="19050" rIns="38100" bIns="19050" anchor="ctr">
                  <a:spAutoFit/>
                </a:bodyPr>
                <a:lstStyle/>
                <a:p>
                  <a:pPr>
                    <a:defRPr sz="1800">
                      <a:latin typeface="Tw Cen MT"/>
                      <a:ea typeface="Tw Cen MT"/>
                      <a:cs typeface="Tw Cen MT"/>
                    </a:defRPr>
                  </a:pPr>
                  <a:endParaRPr lang="en-US"/>
                </a:p>
              </c:txPr>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79-ADE7-4B10-9A66-2E47ABA011C6}"/>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[0]!Date_Range</c:f>
              <c:numCache>
                <c:formatCode>mmm\-yy</c:formatCode>
                <c:ptCount val="61"/>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pt idx="12">
                  <c:v>42491</c:v>
                </c:pt>
                <c:pt idx="13">
                  <c:v>42522</c:v>
                </c:pt>
                <c:pt idx="14">
                  <c:v>42552</c:v>
                </c:pt>
                <c:pt idx="15">
                  <c:v>42583</c:v>
                </c:pt>
                <c:pt idx="16">
                  <c:v>42614</c:v>
                </c:pt>
                <c:pt idx="17">
                  <c:v>42644</c:v>
                </c:pt>
                <c:pt idx="18">
                  <c:v>42675</c:v>
                </c:pt>
                <c:pt idx="19">
                  <c:v>42705</c:v>
                </c:pt>
                <c:pt idx="20">
                  <c:v>42736</c:v>
                </c:pt>
                <c:pt idx="21">
                  <c:v>42767</c:v>
                </c:pt>
                <c:pt idx="22">
                  <c:v>42795</c:v>
                </c:pt>
                <c:pt idx="23">
                  <c:v>42826</c:v>
                </c:pt>
                <c:pt idx="24">
                  <c:v>42856</c:v>
                </c:pt>
                <c:pt idx="25">
                  <c:v>42887</c:v>
                </c:pt>
                <c:pt idx="26">
                  <c:v>42917</c:v>
                </c:pt>
                <c:pt idx="27">
                  <c:v>42948</c:v>
                </c:pt>
                <c:pt idx="28">
                  <c:v>42979</c:v>
                </c:pt>
                <c:pt idx="29">
                  <c:v>43009</c:v>
                </c:pt>
                <c:pt idx="30">
                  <c:v>43040</c:v>
                </c:pt>
                <c:pt idx="31">
                  <c:v>43070</c:v>
                </c:pt>
                <c:pt idx="32">
                  <c:v>43101</c:v>
                </c:pt>
                <c:pt idx="33">
                  <c:v>43132</c:v>
                </c:pt>
                <c:pt idx="34">
                  <c:v>43160</c:v>
                </c:pt>
                <c:pt idx="35">
                  <c:v>43191</c:v>
                </c:pt>
                <c:pt idx="36">
                  <c:v>43221</c:v>
                </c:pt>
                <c:pt idx="37">
                  <c:v>43252</c:v>
                </c:pt>
                <c:pt idx="38">
                  <c:v>43282</c:v>
                </c:pt>
                <c:pt idx="39">
                  <c:v>43313</c:v>
                </c:pt>
                <c:pt idx="40">
                  <c:v>43344</c:v>
                </c:pt>
                <c:pt idx="41">
                  <c:v>43374</c:v>
                </c:pt>
                <c:pt idx="42">
                  <c:v>43405</c:v>
                </c:pt>
                <c:pt idx="43">
                  <c:v>43435</c:v>
                </c:pt>
                <c:pt idx="44">
                  <c:v>43466</c:v>
                </c:pt>
                <c:pt idx="45">
                  <c:v>43497</c:v>
                </c:pt>
                <c:pt idx="46">
                  <c:v>43525</c:v>
                </c:pt>
                <c:pt idx="47">
                  <c:v>43556</c:v>
                </c:pt>
                <c:pt idx="48">
                  <c:v>43586</c:v>
                </c:pt>
                <c:pt idx="49">
                  <c:v>43617</c:v>
                </c:pt>
                <c:pt idx="50">
                  <c:v>43647</c:v>
                </c:pt>
                <c:pt idx="51">
                  <c:v>43678</c:v>
                </c:pt>
                <c:pt idx="52">
                  <c:v>43709</c:v>
                </c:pt>
                <c:pt idx="53">
                  <c:v>43739</c:v>
                </c:pt>
                <c:pt idx="54">
                  <c:v>43770</c:v>
                </c:pt>
                <c:pt idx="55">
                  <c:v>43800</c:v>
                </c:pt>
                <c:pt idx="56">
                  <c:v>43831</c:v>
                </c:pt>
                <c:pt idx="57">
                  <c:v>43862</c:v>
                </c:pt>
                <c:pt idx="58">
                  <c:v>43891</c:v>
                </c:pt>
                <c:pt idx="59">
                  <c:v>43922</c:v>
                </c:pt>
                <c:pt idx="60">
                  <c:v>43952</c:v>
                </c:pt>
              </c:numCache>
            </c:numRef>
          </c:cat>
          <c:val>
            <c:numRef>
              <c:f>[0]!TotalNonFarm_Lvls_Range</c:f>
              <c:numCache>
                <c:formatCode>#,##0</c:formatCode>
                <c:ptCount val="61"/>
                <c:pt idx="0">
                  <c:v>2997300.0220070356</c:v>
                </c:pt>
                <c:pt idx="1">
                  <c:v>3003300.0197010734</c:v>
                </c:pt>
                <c:pt idx="2">
                  <c:v>2986900.0104311355</c:v>
                </c:pt>
                <c:pt idx="3">
                  <c:v>2984600.0220871461</c:v>
                </c:pt>
                <c:pt idx="4">
                  <c:v>2988100.0213967566</c:v>
                </c:pt>
                <c:pt idx="5">
                  <c:v>3006500.024710305</c:v>
                </c:pt>
                <c:pt idx="6">
                  <c:v>3006800.0278495997</c:v>
                </c:pt>
                <c:pt idx="7">
                  <c:v>3012600.0183140566</c:v>
                </c:pt>
                <c:pt idx="8">
                  <c:v>2971900.0205775215</c:v>
                </c:pt>
                <c:pt idx="9">
                  <c:v>2987300.0262726122</c:v>
                </c:pt>
                <c:pt idx="10">
                  <c:v>2987600.0252680685</c:v>
                </c:pt>
                <c:pt idx="11">
                  <c:v>2996500.0216228105</c:v>
                </c:pt>
                <c:pt idx="12">
                  <c:v>2999100.0264672362</c:v>
                </c:pt>
                <c:pt idx="13">
                  <c:v>2998500.0129739479</c:v>
                </c:pt>
                <c:pt idx="14">
                  <c:v>2983200.0137421759</c:v>
                </c:pt>
                <c:pt idx="15">
                  <c:v>2978700.0233163708</c:v>
                </c:pt>
                <c:pt idx="16">
                  <c:v>2986900.0129478998</c:v>
                </c:pt>
                <c:pt idx="17">
                  <c:v>2998700.0245357454</c:v>
                </c:pt>
                <c:pt idx="18">
                  <c:v>3007000.0114523908</c:v>
                </c:pt>
                <c:pt idx="19">
                  <c:v>3010200.0135112032</c:v>
                </c:pt>
                <c:pt idx="20">
                  <c:v>2965000.0142093222</c:v>
                </c:pt>
                <c:pt idx="21">
                  <c:v>2991300.0136609906</c:v>
                </c:pt>
                <c:pt idx="22">
                  <c:v>3009800.0260209637</c:v>
                </c:pt>
                <c:pt idx="23">
                  <c:v>3014600.0168962399</c:v>
                </c:pt>
                <c:pt idx="24">
                  <c:v>3030000.0226519075</c:v>
                </c:pt>
                <c:pt idx="25">
                  <c:v>3040800.0134659843</c:v>
                </c:pt>
                <c:pt idx="26">
                  <c:v>3007400.0217448468</c:v>
                </c:pt>
                <c:pt idx="27">
                  <c:v>3010000.0249827532</c:v>
                </c:pt>
                <c:pt idx="28">
                  <c:v>3006500.0280485824</c:v>
                </c:pt>
                <c:pt idx="29">
                  <c:v>3038900.0218993537</c:v>
                </c:pt>
                <c:pt idx="30">
                  <c:v>3059200.0171578615</c:v>
                </c:pt>
                <c:pt idx="31">
                  <c:v>3064600.0231138952</c:v>
                </c:pt>
                <c:pt idx="32">
                  <c:v>3009700.025738732</c:v>
                </c:pt>
                <c:pt idx="33">
                  <c:v>3048000.0218820935</c:v>
                </c:pt>
                <c:pt idx="34">
                  <c:v>3064500.0274562347</c:v>
                </c:pt>
                <c:pt idx="35">
                  <c:v>3066500.0243273256</c:v>
                </c:pt>
                <c:pt idx="36">
                  <c:v>3084500.0144103179</c:v>
                </c:pt>
                <c:pt idx="37">
                  <c:v>3099900.025619789</c:v>
                </c:pt>
                <c:pt idx="38">
                  <c:v>3080900.0153498431</c:v>
                </c:pt>
                <c:pt idx="39">
                  <c:v>3089300.0201729564</c:v>
                </c:pt>
                <c:pt idx="40">
                  <c:v>3093500.0189358257</c:v>
                </c:pt>
                <c:pt idx="41">
                  <c:v>3122700.0175049347</c:v>
                </c:pt>
                <c:pt idx="42">
                  <c:v>3141300.0117174773</c:v>
                </c:pt>
                <c:pt idx="43">
                  <c:v>3147300.0163721009</c:v>
                </c:pt>
                <c:pt idx="44">
                  <c:v>3099100.021405939</c:v>
                </c:pt>
                <c:pt idx="45">
                  <c:v>3132900.0216486542</c:v>
                </c:pt>
                <c:pt idx="46">
                  <c:v>3136700.0274112714</c:v>
                </c:pt>
                <c:pt idx="47">
                  <c:v>3139500.0157853742</c:v>
                </c:pt>
                <c:pt idx="48">
                  <c:v>3155600.0179186575</c:v>
                </c:pt>
                <c:pt idx="49">
                  <c:v>3162800.0185452532</c:v>
                </c:pt>
                <c:pt idx="50">
                  <c:v>3146600.0199670396</c:v>
                </c:pt>
                <c:pt idx="51">
                  <c:v>3150300.0229685418</c:v>
                </c:pt>
                <c:pt idx="52">
                  <c:v>3156300.0203812695</c:v>
                </c:pt>
                <c:pt idx="53">
                  <c:v>3181900.0194392535</c:v>
                </c:pt>
                <c:pt idx="54">
                  <c:v>3203500.0252139415</c:v>
                </c:pt>
                <c:pt idx="55">
                  <c:v>3209500.0223364714</c:v>
                </c:pt>
                <c:pt idx="56">
                  <c:v>3165000.0197320846</c:v>
                </c:pt>
                <c:pt idx="57">
                  <c:v>3203900.0234435764</c:v>
                </c:pt>
                <c:pt idx="58">
                  <c:v>3185900.0183514124</c:v>
                </c:pt>
                <c:pt idx="59">
                  <c:v>2853700.0184994717</c:v>
                </c:pt>
                <c:pt idx="60">
                  <c:v>2927500.0254123639</c:v>
                </c:pt>
              </c:numCache>
            </c:numRef>
          </c:val>
          <c:smooth val="0"/>
          <c:extLst>
            <c:ext xmlns:c16="http://schemas.microsoft.com/office/drawing/2014/chart" uri="{C3380CC4-5D6E-409C-BE32-E72D297353CC}">
              <c16:uniqueId val="{0000007A-ADE7-4B10-9A66-2E47ABA011C6}"/>
            </c:ext>
          </c:extLst>
        </c:ser>
        <c:dLbls>
          <c:showLegendKey val="0"/>
          <c:showVal val="0"/>
          <c:showCatName val="0"/>
          <c:showSerName val="0"/>
          <c:showPercent val="0"/>
          <c:showBubbleSize val="0"/>
        </c:dLbls>
        <c:smooth val="0"/>
        <c:axId val="204781056"/>
        <c:axId val="204782592"/>
      </c:lineChart>
      <c:dateAx>
        <c:axId val="204781056"/>
        <c:scaling>
          <c:orientation val="minMax"/>
        </c:scaling>
        <c:delete val="0"/>
        <c:axPos val="b"/>
        <c:numFmt formatCode="[$-409]mmm\ \'yy;@" sourceLinked="0"/>
        <c:majorTickMark val="out"/>
        <c:minorTickMark val="none"/>
        <c:tickLblPos val="nextTo"/>
        <c:spPr>
          <a:ln w="12700">
            <a:solidFill>
              <a:schemeClr val="tx1">
                <a:lumMod val="75000"/>
                <a:lumOff val="25000"/>
              </a:schemeClr>
            </a:solidFill>
          </a:ln>
        </c:spPr>
        <c:txPr>
          <a:bodyPr rot="0" vert="horz"/>
          <a:lstStyle/>
          <a:p>
            <a:pPr>
              <a:defRPr sz="1800">
                <a:latin typeface="Tw Cen MT"/>
                <a:ea typeface="Tw Cen MT"/>
                <a:cs typeface="Tw Cen MT"/>
              </a:defRPr>
            </a:pPr>
            <a:endParaRPr lang="en-US"/>
          </a:p>
        </c:txPr>
        <c:crossAx val="204782592"/>
        <c:crosses val="autoZero"/>
        <c:auto val="1"/>
        <c:lblOffset val="100"/>
        <c:baseTimeUnit val="months"/>
        <c:majorUnit val="1"/>
        <c:majorTimeUnit val="years"/>
      </c:dateAx>
      <c:valAx>
        <c:axId val="204782592"/>
        <c:scaling>
          <c:orientation val="minMax"/>
          <c:max val="3220000"/>
          <c:min val="2820000"/>
        </c:scaling>
        <c:delete val="0"/>
        <c:axPos val="l"/>
        <c:numFmt formatCode="#,##0" sourceLinked="1"/>
        <c:majorTickMark val="none"/>
        <c:minorTickMark val="none"/>
        <c:tickLblPos val="nextTo"/>
        <c:spPr>
          <a:ln w="12700">
            <a:solidFill>
              <a:schemeClr val="tx1">
                <a:lumMod val="75000"/>
                <a:lumOff val="25000"/>
              </a:schemeClr>
            </a:solidFill>
          </a:ln>
        </c:spPr>
        <c:txPr>
          <a:bodyPr/>
          <a:lstStyle/>
          <a:p>
            <a:pPr>
              <a:defRPr sz="1400">
                <a:latin typeface="Tw Cen MT"/>
                <a:ea typeface="Tw Cen MT"/>
                <a:cs typeface="Tw Cen MT"/>
              </a:defRPr>
            </a:pPr>
            <a:endParaRPr lang="en-US"/>
          </a:p>
        </c:txPr>
        <c:crossAx val="20478105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47466274932754E-2"/>
          <c:y val="1.9720809208465164E-2"/>
          <c:w val="0.91638664408385462"/>
          <c:h val="0.85961483285184892"/>
        </c:manualLayout>
      </c:layout>
      <c:barChart>
        <c:barDir val="col"/>
        <c:grouping val="clustered"/>
        <c:varyColors val="0"/>
        <c:ser>
          <c:idx val="0"/>
          <c:order val="0"/>
          <c:tx>
            <c:strRef>
              <c:f>'13-County_Initial_Output'!$A$18</c:f>
              <c:strCache>
                <c:ptCount val="1"/>
              </c:strCache>
            </c:strRef>
          </c:tx>
          <c:spPr>
            <a:solidFill>
              <a:srgbClr val="CF80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'13-County_Initial_Output'!$B$2:$P$2</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'13-County_Initial_Output'!$B$18:$P$18</c:f>
              <c:numCache>
                <c:formatCode>0.0</c:formatCode>
                <c:ptCount val="15"/>
                <c:pt idx="0">
                  <c:v>4.2060000000000004</c:v>
                </c:pt>
                <c:pt idx="1">
                  <c:v>4.8680000000000003</c:v>
                </c:pt>
                <c:pt idx="2">
                  <c:v>42.051000000000002</c:v>
                </c:pt>
                <c:pt idx="3">
                  <c:v>67.304000000000002</c:v>
                </c:pt>
                <c:pt idx="4">
                  <c:v>76.998999999999995</c:v>
                </c:pt>
                <c:pt idx="5">
                  <c:v>59.997</c:v>
                </c:pt>
                <c:pt idx="6">
                  <c:v>58.546999999999997</c:v>
                </c:pt>
                <c:pt idx="7">
                  <c:v>42.466999999999999</c:v>
                </c:pt>
                <c:pt idx="8">
                  <c:v>46.402000000000001</c:v>
                </c:pt>
                <c:pt idx="9">
                  <c:v>37.755000000000003</c:v>
                </c:pt>
                <c:pt idx="10">
                  <c:v>32.468000000000004</c:v>
                </c:pt>
                <c:pt idx="11">
                  <c:v>30.202000000000002</c:v>
                </c:pt>
                <c:pt idx="12">
                  <c:v>27.626000000000001</c:v>
                </c:pt>
                <c:pt idx="13">
                  <c:v>26.603000000000002</c:v>
                </c:pt>
                <c:pt idx="14">
                  <c:v>22.515999999999998</c:v>
                </c:pt>
              </c:numCache>
            </c:numRef>
          </c:val>
          <c:extLst>
            <c:ext xmlns:c16="http://schemas.microsoft.com/office/drawing/2014/chart" uri="{C3380CC4-5D6E-409C-BE32-E72D297353CC}">
              <c16:uniqueId val="{00000000-E1B6-4314-92D0-F371C677451A}"/>
            </c:ext>
          </c:extLst>
        </c:ser>
        <c:dLbls>
          <c:showLegendKey val="0"/>
          <c:showVal val="0"/>
          <c:showCatName val="0"/>
          <c:showSerName val="0"/>
          <c:showPercent val="0"/>
          <c:showBubbleSize val="0"/>
        </c:dLbls>
        <c:gapWidth val="30"/>
        <c:overlap val="52"/>
        <c:axId val="867617648"/>
        <c:axId val="867617976"/>
      </c:barChart>
      <c:barChart>
        <c:barDir val="col"/>
        <c:grouping val="clustered"/>
        <c:varyColors val="0"/>
        <c:ser>
          <c:idx val="1"/>
          <c:order val="1"/>
          <c:tx>
            <c:strRef>
              <c:f>'13-County_Initial_Output'!$A$19</c:f>
              <c:strCache>
                <c:ptCount val="1"/>
              </c:strCache>
            </c:strRef>
          </c:tx>
          <c:spPr>
            <a:noFill/>
            <a:ln>
              <a:noFill/>
            </a:ln>
            <a:effectLst/>
          </c:spPr>
          <c:invertIfNegative val="0"/>
          <c:dLbls>
            <c:dLbl>
              <c:idx val="1"/>
              <c:layout>
                <c:manualLayout>
                  <c:x val="0"/>
                  <c:y val="0.120497565759411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B6-4314-92D0-F371C677451A}"/>
                </c:ext>
              </c:extLst>
            </c:dLbl>
            <c:dLbl>
              <c:idx val="2"/>
              <c:layout>
                <c:manualLayout>
                  <c:x val="-1.1342611530023624E-3"/>
                  <c:y val="0.614537585372999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B6-4314-92D0-F371C677451A}"/>
                </c:ext>
              </c:extLst>
            </c:dLbl>
            <c:dLbl>
              <c:idx val="3"/>
              <c:layout>
                <c:manualLayout>
                  <c:x val="0"/>
                  <c:y val="3.3739318412635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B6-4314-92D0-F371C677451A}"/>
                </c:ext>
              </c:extLst>
            </c:dLbl>
            <c:dLbl>
              <c:idx val="4"/>
              <c:layout>
                <c:manualLayout>
                  <c:x val="0"/>
                  <c:y val="-4.81990263037646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B6-4314-92D0-F371C677451A}"/>
                </c:ext>
              </c:extLst>
            </c:dLbl>
            <c:dLbl>
              <c:idx val="5"/>
              <c:layout>
                <c:manualLayout>
                  <c:x val="0"/>
                  <c:y val="9.3989050092071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B6-4314-92D0-F371C677451A}"/>
                </c:ext>
              </c:extLst>
            </c:dLbl>
            <c:dLbl>
              <c:idx val="6"/>
              <c:layout>
                <c:manualLayout>
                  <c:x val="0"/>
                  <c:y val="7.2298539455647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B6-4314-92D0-F371C677451A}"/>
                </c:ext>
              </c:extLst>
            </c:dLbl>
            <c:dLbl>
              <c:idx val="7"/>
              <c:layout>
                <c:manualLayout>
                  <c:x val="-2.2685223060048081E-3"/>
                  <c:y val="9.1578339737098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B6-4314-92D0-F371C677451A}"/>
                </c:ext>
              </c:extLst>
            </c:dLbl>
            <c:dLbl>
              <c:idx val="9"/>
              <c:layout>
                <c:manualLayout>
                  <c:x val="0"/>
                  <c:y val="7.7118442086023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B6-4314-92D0-F371C677451A}"/>
                </c:ext>
              </c:extLst>
            </c:dLbl>
            <c:dLbl>
              <c:idx val="10"/>
              <c:layout>
                <c:manualLayout>
                  <c:x val="0"/>
                  <c:y val="6.9888588140458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B6-4314-92D0-F371C677451A}"/>
                </c:ext>
              </c:extLst>
            </c:dLbl>
            <c:dLbl>
              <c:idx val="11"/>
              <c:layout>
                <c:manualLayout>
                  <c:x val="-1.1342611530024457E-3"/>
                  <c:y val="6.2659113714786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B6-4314-92D0-F371C677451A}"/>
                </c:ext>
              </c:extLst>
            </c:dLbl>
            <c:dLbl>
              <c:idx val="12"/>
              <c:layout>
                <c:manualLayout>
                  <c:x val="0"/>
                  <c:y val="5.7838831564517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B6-4314-92D0-F371C677451A}"/>
                </c:ext>
              </c:extLst>
            </c:dLbl>
            <c:dLbl>
              <c:idx val="13"/>
              <c:layout>
                <c:manualLayout>
                  <c:x val="0"/>
                  <c:y val="5.3018928934141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B6-4314-92D0-F371C677451A}"/>
                </c:ext>
              </c:extLst>
            </c:dLbl>
            <c:dLbl>
              <c:idx val="14"/>
              <c:layout>
                <c:manualLayout>
                  <c:x val="0"/>
                  <c:y val="5.783883156451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B6-4314-92D0-F371C677451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'13-County_Initial_Output'!$B$2:$P$2</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'13-County_Initial_Output'!$B$19:$P$19</c:f>
              <c:numCache>
                <c:formatCode>0%</c:formatCode>
                <c:ptCount val="15"/>
                <c:pt idx="1">
                  <c:v>0.15739419876367094</c:v>
                </c:pt>
                <c:pt idx="2">
                  <c:v>7.6382497945768284</c:v>
                </c:pt>
                <c:pt idx="3">
                  <c:v>0.60053268649972658</c:v>
                </c:pt>
                <c:pt idx="4">
                  <c:v>0.14404790205634138</c:v>
                </c:pt>
                <c:pt idx="5">
                  <c:v>-0.22080806244236939</c:v>
                </c:pt>
                <c:pt idx="6">
                  <c:v>-2.4167875060419688E-2</c:v>
                </c:pt>
                <c:pt idx="7">
                  <c:v>-0.27465113498556715</c:v>
                </c:pt>
                <c:pt idx="8">
                  <c:v>9.2660183201073776E-2</c:v>
                </c:pt>
                <c:pt idx="9">
                  <c:v>-0.18634972630490065</c:v>
                </c:pt>
                <c:pt idx="10">
                  <c:v>-0.1400344325254933</c:v>
                </c:pt>
                <c:pt idx="11">
                  <c:v>-6.9791794998152024E-2</c:v>
                </c:pt>
                <c:pt idx="12">
                  <c:v>-8.5292364744056687E-2</c:v>
                </c:pt>
                <c:pt idx="13">
                  <c:v>-3.7030333743574895E-2</c:v>
                </c:pt>
                <c:pt idx="14">
                  <c:v>-0.15362928992970717</c:v>
                </c:pt>
              </c:numCache>
            </c:numRef>
          </c:val>
          <c:extLst>
            <c:ext xmlns:c16="http://schemas.microsoft.com/office/drawing/2014/chart" uri="{C3380CC4-5D6E-409C-BE32-E72D297353CC}">
              <c16:uniqueId val="{00000003-E1B6-4314-92D0-F371C677451A}"/>
            </c:ext>
          </c:extLst>
        </c:ser>
        <c:dLbls>
          <c:showLegendKey val="0"/>
          <c:showVal val="0"/>
          <c:showCatName val="0"/>
          <c:showSerName val="0"/>
          <c:showPercent val="0"/>
          <c:showBubbleSize val="0"/>
        </c:dLbls>
        <c:gapWidth val="66"/>
        <c:overlap val="52"/>
        <c:axId val="557365056"/>
        <c:axId val="557390312"/>
      </c:barChart>
      <c:dateAx>
        <c:axId val="86761764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867617976"/>
        <c:crosses val="autoZero"/>
        <c:auto val="1"/>
        <c:lblOffset val="100"/>
        <c:baseTimeUnit val="days"/>
        <c:majorUnit val="1"/>
        <c:majorTimeUnit val="days"/>
        <c:minorUnit val="1"/>
        <c:minorTimeUnit val="days"/>
      </c:dateAx>
      <c:valAx>
        <c:axId val="8676179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867617648"/>
        <c:crosses val="autoZero"/>
        <c:crossBetween val="between"/>
      </c:valAx>
      <c:valAx>
        <c:axId val="557390312"/>
        <c:scaling>
          <c:orientation val="minMax"/>
          <c:min val="-1.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Tw Cen MT" panose="020B0602020104020603" pitchFamily="34" charset="0"/>
                <a:ea typeface="+mn-ea"/>
                <a:cs typeface="+mn-cs"/>
              </a:defRPr>
            </a:pPr>
            <a:endParaRPr lang="en-US"/>
          </a:p>
        </c:txPr>
        <c:crossAx val="557365056"/>
        <c:crosses val="max"/>
        <c:crossBetween val="between"/>
      </c:valAx>
      <c:catAx>
        <c:axId val="557365056"/>
        <c:scaling>
          <c:orientation val="minMax"/>
        </c:scaling>
        <c:delete val="1"/>
        <c:axPos val="b"/>
        <c:numFmt formatCode="General" sourceLinked="1"/>
        <c:majorTickMark val="out"/>
        <c:minorTickMark val="none"/>
        <c:tickLblPos val="nextTo"/>
        <c:crossAx val="5573903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96045353201814E-2"/>
          <c:y val="0.11605998932336847"/>
          <c:w val="0.87948002215448873"/>
          <c:h val="0.75771998309533339"/>
        </c:manualLayout>
      </c:layout>
      <c:barChart>
        <c:barDir val="col"/>
        <c:grouping val="clustered"/>
        <c:varyColors val="0"/>
        <c:ser>
          <c:idx val="0"/>
          <c:order val="0"/>
          <c:tx>
            <c:strRef>
              <c:f>'13-County_Initial_Output'!$A$39</c:f>
              <c:strCache>
                <c:ptCount val="1"/>
                <c:pt idx="0">
                  <c:v>13-County Region</c:v>
                </c:pt>
              </c:strCache>
            </c:strRef>
          </c:tx>
          <c:spPr>
            <a:solidFill>
              <a:srgbClr val="2D7A8F"/>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EB97-4098-849D-DFE93BE1B637}"/>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EB97-4098-849D-DFE93BE1B637}"/>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EB97-4098-849D-DFE93BE1B637}"/>
              </c:ext>
            </c:extLst>
          </c:dPt>
          <c:dPt>
            <c:idx val="7"/>
            <c:invertIfNegative val="0"/>
            <c:bubble3D val="0"/>
            <c:spPr>
              <a:solidFill>
                <a:srgbClr val="CF8017"/>
              </a:solidFill>
              <a:ln>
                <a:noFill/>
              </a:ln>
              <a:effectLst/>
            </c:spPr>
            <c:extLst>
              <c:ext xmlns:c16="http://schemas.microsoft.com/office/drawing/2014/chart" uri="{C3380CC4-5D6E-409C-BE32-E72D297353CC}">
                <c16:uniqueId val="{00000007-EB97-4098-849D-DFE93BE1B637}"/>
              </c:ext>
            </c:extLst>
          </c:dPt>
          <c:dPt>
            <c:idx val="8"/>
            <c:invertIfNegative val="0"/>
            <c:bubble3D val="0"/>
            <c:spPr>
              <a:solidFill>
                <a:srgbClr val="CF8017"/>
              </a:solidFill>
              <a:ln>
                <a:noFill/>
              </a:ln>
              <a:effectLst/>
            </c:spPr>
            <c:extLst>
              <c:ext xmlns:c16="http://schemas.microsoft.com/office/drawing/2014/chart" uri="{C3380CC4-5D6E-409C-BE32-E72D297353CC}">
                <c16:uniqueId val="{00000009-EB97-4098-849D-DFE93BE1B637}"/>
              </c:ext>
            </c:extLst>
          </c:dPt>
          <c:dPt>
            <c:idx val="9"/>
            <c:invertIfNegative val="0"/>
            <c:bubble3D val="0"/>
            <c:spPr>
              <a:solidFill>
                <a:srgbClr val="CF8017"/>
              </a:solidFill>
              <a:ln>
                <a:noFill/>
              </a:ln>
              <a:effectLst/>
            </c:spPr>
            <c:extLst>
              <c:ext xmlns:c16="http://schemas.microsoft.com/office/drawing/2014/chart" uri="{C3380CC4-5D6E-409C-BE32-E72D297353CC}">
                <c16:uniqueId val="{0000000B-EB97-4098-849D-DFE93BE1B637}"/>
              </c:ext>
            </c:extLst>
          </c:dPt>
          <c:dPt>
            <c:idx val="10"/>
            <c:invertIfNegative val="0"/>
            <c:bubble3D val="0"/>
            <c:spPr>
              <a:solidFill>
                <a:srgbClr val="CF8017"/>
              </a:solidFill>
              <a:ln>
                <a:noFill/>
              </a:ln>
              <a:effectLst/>
            </c:spPr>
            <c:extLst>
              <c:ext xmlns:c16="http://schemas.microsoft.com/office/drawing/2014/chart" uri="{C3380CC4-5D6E-409C-BE32-E72D297353CC}">
                <c16:uniqueId val="{0000000D-EB97-4098-849D-DFE93BE1B637}"/>
              </c:ext>
            </c:extLst>
          </c:dPt>
          <c:dPt>
            <c:idx val="11"/>
            <c:invertIfNegative val="0"/>
            <c:bubble3D val="0"/>
            <c:spPr>
              <a:solidFill>
                <a:srgbClr val="839D13"/>
              </a:solidFill>
              <a:ln>
                <a:noFill/>
              </a:ln>
              <a:effectLst/>
            </c:spPr>
            <c:extLst>
              <c:ext xmlns:c16="http://schemas.microsoft.com/office/drawing/2014/chart" uri="{C3380CC4-5D6E-409C-BE32-E72D297353CC}">
                <c16:uniqueId val="{0000000F-EB97-4098-849D-DFE93BE1B637}"/>
              </c:ext>
            </c:extLst>
          </c:dPt>
          <c:dPt>
            <c:idx val="12"/>
            <c:invertIfNegative val="0"/>
            <c:bubble3D val="0"/>
            <c:spPr>
              <a:solidFill>
                <a:srgbClr val="839D13"/>
              </a:solidFill>
              <a:ln>
                <a:noFill/>
              </a:ln>
              <a:effectLst/>
            </c:spPr>
            <c:extLst>
              <c:ext xmlns:c16="http://schemas.microsoft.com/office/drawing/2014/chart" uri="{C3380CC4-5D6E-409C-BE32-E72D297353CC}">
                <c16:uniqueId val="{00000011-EB97-4098-849D-DFE93BE1B637}"/>
              </c:ext>
            </c:extLst>
          </c:dPt>
          <c:dPt>
            <c:idx val="13"/>
            <c:invertIfNegative val="0"/>
            <c:bubble3D val="0"/>
            <c:spPr>
              <a:solidFill>
                <a:srgbClr val="839D13"/>
              </a:solidFill>
              <a:ln>
                <a:noFill/>
              </a:ln>
              <a:effectLst/>
            </c:spPr>
            <c:extLst>
              <c:ext xmlns:c16="http://schemas.microsoft.com/office/drawing/2014/chart" uri="{C3380CC4-5D6E-409C-BE32-E72D297353CC}">
                <c16:uniqueId val="{00000013-EB97-4098-849D-DFE93BE1B637}"/>
              </c:ext>
            </c:extLst>
          </c:dPt>
          <c:dPt>
            <c:idx val="14"/>
            <c:invertIfNegative val="0"/>
            <c:bubble3D val="0"/>
            <c:spPr>
              <a:solidFill>
                <a:srgbClr val="839D13"/>
              </a:solidFill>
              <a:ln>
                <a:noFill/>
              </a:ln>
              <a:effectLst/>
            </c:spPr>
            <c:extLst>
              <c:ext xmlns:c16="http://schemas.microsoft.com/office/drawing/2014/chart" uri="{C3380CC4-5D6E-409C-BE32-E72D297353CC}">
                <c16:uniqueId val="{00000015-EB97-4098-849D-DFE93BE1B63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'13-County_Initial_Output'!$B$2:$P$2</c:f>
              <c:strCache>
                <c:ptCount val="15"/>
                <c:pt idx="0">
                  <c:v>3/7</c:v>
                </c:pt>
                <c:pt idx="1">
                  <c:v>3/14</c:v>
                </c:pt>
                <c:pt idx="2">
                  <c:v>3/21</c:v>
                </c:pt>
                <c:pt idx="3">
                  <c:v>3/28</c:v>
                </c:pt>
                <c:pt idx="4">
                  <c:v>4/4</c:v>
                </c:pt>
                <c:pt idx="5">
                  <c:v>4/11</c:v>
                </c:pt>
                <c:pt idx="6">
                  <c:v>4/18</c:v>
                </c:pt>
                <c:pt idx="7">
                  <c:v>4/25</c:v>
                </c:pt>
                <c:pt idx="8">
                  <c:v>5/2</c:v>
                </c:pt>
                <c:pt idx="9">
                  <c:v>5/9</c:v>
                </c:pt>
                <c:pt idx="10">
                  <c:v>5/16</c:v>
                </c:pt>
                <c:pt idx="11">
                  <c:v>5/23</c:v>
                </c:pt>
                <c:pt idx="12">
                  <c:v>5/30</c:v>
                </c:pt>
                <c:pt idx="13">
                  <c:v>6/6</c:v>
                </c:pt>
                <c:pt idx="14">
                  <c:v>6/13</c:v>
                </c:pt>
              </c:strCache>
            </c:strRef>
          </c:cat>
          <c:val>
            <c:numRef>
              <c:f>'13-County_Initial_Output'!$B$39:$P$39</c:f>
              <c:numCache>
                <c:formatCode>#,##0.0</c:formatCode>
                <c:ptCount val="15"/>
                <c:pt idx="0">
                  <c:v>4.2</c:v>
                </c:pt>
                <c:pt idx="1">
                  <c:v>9.1</c:v>
                </c:pt>
                <c:pt idx="2">
                  <c:v>51.1</c:v>
                </c:pt>
                <c:pt idx="3">
                  <c:v>118.4</c:v>
                </c:pt>
                <c:pt idx="4">
                  <c:v>195.4</c:v>
                </c:pt>
                <c:pt idx="5">
                  <c:v>255.4</c:v>
                </c:pt>
                <c:pt idx="6">
                  <c:v>314</c:v>
                </c:pt>
                <c:pt idx="7">
                  <c:v>356.4</c:v>
                </c:pt>
                <c:pt idx="8">
                  <c:v>402.8</c:v>
                </c:pt>
                <c:pt idx="9">
                  <c:v>440.6</c:v>
                </c:pt>
                <c:pt idx="10">
                  <c:v>473.1</c:v>
                </c:pt>
                <c:pt idx="11">
                  <c:v>503.3</c:v>
                </c:pt>
                <c:pt idx="12">
                  <c:v>530.9</c:v>
                </c:pt>
                <c:pt idx="13">
                  <c:v>557.5</c:v>
                </c:pt>
                <c:pt idx="14">
                  <c:v>580</c:v>
                </c:pt>
              </c:numCache>
            </c:numRef>
          </c:val>
          <c:extLst>
            <c:ext xmlns:c16="http://schemas.microsoft.com/office/drawing/2014/chart" uri="{C3380CC4-5D6E-409C-BE32-E72D297353CC}">
              <c16:uniqueId val="{00000016-EB97-4098-849D-DFE93BE1B637}"/>
            </c:ext>
          </c:extLst>
        </c:ser>
        <c:dLbls>
          <c:showLegendKey val="0"/>
          <c:showVal val="0"/>
          <c:showCatName val="0"/>
          <c:showSerName val="0"/>
          <c:showPercent val="0"/>
          <c:showBubbleSize val="0"/>
        </c:dLbls>
        <c:gapWidth val="75"/>
        <c:overlap val="52"/>
        <c:axId val="867617648"/>
        <c:axId val="867617976"/>
      </c:barChart>
      <c:dateAx>
        <c:axId val="867617648"/>
        <c:scaling>
          <c:orientation val="minMax"/>
        </c:scaling>
        <c:delete val="0"/>
        <c:axPos val="b"/>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867617976"/>
        <c:crosses val="autoZero"/>
        <c:auto val="1"/>
        <c:lblOffset val="100"/>
        <c:baseTimeUnit val="days"/>
        <c:majorUnit val="1"/>
        <c:majorTimeUnit val="days"/>
        <c:minorUnit val="1"/>
        <c:minorTimeUnit val="days"/>
      </c:dateAx>
      <c:valAx>
        <c:axId val="8676179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86761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67730440979647E-2"/>
          <c:y val="5.3979262330404384E-2"/>
          <c:w val="0.90374198258330296"/>
          <c:h val="0.81417154362873401"/>
        </c:manualLayout>
      </c:layout>
      <c:barChart>
        <c:barDir val="col"/>
        <c:grouping val="clustered"/>
        <c:varyColors val="0"/>
        <c:ser>
          <c:idx val="3"/>
          <c:order val="0"/>
          <c:tx>
            <c:strRef>
              <c:f>Gulf_Coast_UI_Claims_Estimates!$AE$1</c:f>
              <c:strCache>
                <c:ptCount val="1"/>
                <c:pt idx="0">
                  <c:v>NBER National Recession</c:v>
                </c:pt>
              </c:strCache>
            </c:strRef>
          </c:tx>
          <c:spPr>
            <a:solidFill>
              <a:srgbClr val="E6E6E6"/>
            </a:solidFill>
            <a:ln>
              <a:noFill/>
            </a:ln>
            <a:effectLst/>
          </c:spPr>
          <c:invertIfNegative val="0"/>
          <c:cat>
            <c:numRef>
              <c:f>Gulf_Coast_UI_Claims_Estimates!$P$6:$P$366</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Gulf_Coast_UI_Claims_Estimates!$AE$6:$AE$366</c:f>
              <c:numCache>
                <c:formatCode>General</c:formatCode>
                <c:ptCount val="361"/>
                <c:pt idx="0">
                  <c:v>0</c:v>
                </c:pt>
                <c:pt idx="1">
                  <c:v>0</c:v>
                </c:pt>
                <c:pt idx="2">
                  <c:v>320000</c:v>
                </c:pt>
                <c:pt idx="3">
                  <c:v>320000</c:v>
                </c:pt>
                <c:pt idx="4">
                  <c:v>320000</c:v>
                </c:pt>
                <c:pt idx="5">
                  <c:v>320000</c:v>
                </c:pt>
                <c:pt idx="6">
                  <c:v>320000</c:v>
                </c:pt>
                <c:pt idx="7">
                  <c:v>320000</c:v>
                </c:pt>
                <c:pt idx="8">
                  <c:v>320000</c:v>
                </c:pt>
                <c:pt idx="9">
                  <c:v>320000</c:v>
                </c:pt>
                <c:pt idx="10">
                  <c:v>320000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320000</c:v>
                </c:pt>
                <c:pt idx="131">
                  <c:v>320000</c:v>
                </c:pt>
                <c:pt idx="132">
                  <c:v>320000</c:v>
                </c:pt>
                <c:pt idx="133">
                  <c:v>320000</c:v>
                </c:pt>
                <c:pt idx="134">
                  <c:v>320000</c:v>
                </c:pt>
                <c:pt idx="135">
                  <c:v>320000</c:v>
                </c:pt>
                <c:pt idx="136">
                  <c:v>320000</c:v>
                </c:pt>
                <c:pt idx="137">
                  <c:v>320000</c:v>
                </c:pt>
                <c:pt idx="138">
                  <c:v>320000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320000</c:v>
                </c:pt>
                <c:pt idx="212">
                  <c:v>320000</c:v>
                </c:pt>
                <c:pt idx="213">
                  <c:v>320000</c:v>
                </c:pt>
                <c:pt idx="214">
                  <c:v>320000</c:v>
                </c:pt>
                <c:pt idx="215">
                  <c:v>320000</c:v>
                </c:pt>
                <c:pt idx="216">
                  <c:v>320000</c:v>
                </c:pt>
                <c:pt idx="217">
                  <c:v>320000</c:v>
                </c:pt>
                <c:pt idx="218">
                  <c:v>320000</c:v>
                </c:pt>
                <c:pt idx="219">
                  <c:v>320000</c:v>
                </c:pt>
                <c:pt idx="220">
                  <c:v>320000</c:v>
                </c:pt>
                <c:pt idx="221">
                  <c:v>320000</c:v>
                </c:pt>
                <c:pt idx="222">
                  <c:v>320000</c:v>
                </c:pt>
                <c:pt idx="223">
                  <c:v>320000</c:v>
                </c:pt>
                <c:pt idx="224">
                  <c:v>320000</c:v>
                </c:pt>
                <c:pt idx="225">
                  <c:v>320000</c:v>
                </c:pt>
                <c:pt idx="226">
                  <c:v>320000</c:v>
                </c:pt>
                <c:pt idx="227">
                  <c:v>320000</c:v>
                </c:pt>
                <c:pt idx="228">
                  <c:v>320000</c:v>
                </c:pt>
                <c:pt idx="229">
                  <c:v>320000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7">
                  <c:v>320000</c:v>
                </c:pt>
                <c:pt idx="358">
                  <c:v>320000</c:v>
                </c:pt>
                <c:pt idx="359">
                  <c:v>320000</c:v>
                </c:pt>
                <c:pt idx="360">
                  <c:v>320000</c:v>
                </c:pt>
              </c:numCache>
            </c:numRef>
          </c:val>
          <c:extLst>
            <c:ext xmlns:c16="http://schemas.microsoft.com/office/drawing/2014/chart" uri="{C3380CC4-5D6E-409C-BE32-E72D297353CC}">
              <c16:uniqueId val="{00000000-795B-4D63-BE1A-B84CBC61CAAA}"/>
            </c:ext>
          </c:extLst>
        </c:ser>
        <c:ser>
          <c:idx val="4"/>
          <c:order val="1"/>
          <c:tx>
            <c:strRef>
              <c:f>Gulf_Coast_UI_Claims_Estimates!$AF$1</c:f>
              <c:strCache>
                <c:ptCount val="1"/>
                <c:pt idx="0">
                  <c:v>Shale Bust</c:v>
                </c:pt>
              </c:strCache>
            </c:strRef>
          </c:tx>
          <c:spPr>
            <a:solidFill>
              <a:srgbClr val="FAEBD6"/>
            </a:solidFill>
            <a:ln>
              <a:noFill/>
            </a:ln>
            <a:effectLst/>
          </c:spPr>
          <c:invertIfNegative val="0"/>
          <c:cat>
            <c:numRef>
              <c:f>Gulf_Coast_UI_Claims_Estimates!$P$6:$P$366</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Gulf_Coast_UI_Claims_Estimates!$AF$6:$AF$366</c:f>
              <c:numCache>
                <c:formatCode>General</c:formatCode>
                <c:ptCount val="3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320000</c:v>
                </c:pt>
                <c:pt idx="296">
                  <c:v>320000</c:v>
                </c:pt>
                <c:pt idx="297">
                  <c:v>320000</c:v>
                </c:pt>
                <c:pt idx="298">
                  <c:v>320000</c:v>
                </c:pt>
                <c:pt idx="299">
                  <c:v>320000</c:v>
                </c:pt>
                <c:pt idx="300">
                  <c:v>320000</c:v>
                </c:pt>
                <c:pt idx="301">
                  <c:v>320000</c:v>
                </c:pt>
                <c:pt idx="302">
                  <c:v>320000</c:v>
                </c:pt>
                <c:pt idx="303">
                  <c:v>320000</c:v>
                </c:pt>
                <c:pt idx="304">
                  <c:v>320000</c:v>
                </c:pt>
                <c:pt idx="305">
                  <c:v>320000</c:v>
                </c:pt>
                <c:pt idx="306">
                  <c:v>320000</c:v>
                </c:pt>
                <c:pt idx="307">
                  <c:v>320000</c:v>
                </c:pt>
                <c:pt idx="308">
                  <c:v>320000</c:v>
                </c:pt>
                <c:pt idx="309">
                  <c:v>320000</c:v>
                </c:pt>
                <c:pt idx="310">
                  <c:v>320000</c:v>
                </c:pt>
                <c:pt idx="311">
                  <c:v>320000</c:v>
                </c:pt>
                <c:pt idx="312">
                  <c:v>320000</c:v>
                </c:pt>
                <c:pt idx="313">
                  <c:v>320000</c:v>
                </c:pt>
                <c:pt idx="314">
                  <c:v>320000</c:v>
                </c:pt>
                <c:pt idx="315">
                  <c:v>320000</c:v>
                </c:pt>
                <c:pt idx="316">
                  <c:v>320000</c:v>
                </c:pt>
                <c:pt idx="317">
                  <c:v>320000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numCache>
            </c:numRef>
          </c:val>
          <c:extLst>
            <c:ext xmlns:c16="http://schemas.microsoft.com/office/drawing/2014/chart" uri="{C3380CC4-5D6E-409C-BE32-E72D297353CC}">
              <c16:uniqueId val="{00000001-795B-4D63-BE1A-B84CBC61CAAA}"/>
            </c:ext>
          </c:extLst>
        </c:ser>
        <c:dLbls>
          <c:showLegendKey val="0"/>
          <c:showVal val="0"/>
          <c:showCatName val="0"/>
          <c:showSerName val="0"/>
          <c:showPercent val="0"/>
          <c:showBubbleSize val="0"/>
        </c:dLbls>
        <c:gapWidth val="0"/>
        <c:overlap val="100"/>
        <c:axId val="523380800"/>
        <c:axId val="523381456"/>
      </c:barChart>
      <c:lineChart>
        <c:grouping val="standard"/>
        <c:varyColors val="0"/>
        <c:ser>
          <c:idx val="5"/>
          <c:order val="2"/>
          <c:tx>
            <c:strRef>
              <c:f>Gulf_Coast_UI_Claims_Estimates!$AG$1</c:f>
              <c:strCache>
                <c:ptCount val="1"/>
                <c:pt idx="0">
                  <c:v>Backcast Estimate of Continuing Claims</c:v>
                </c:pt>
              </c:strCache>
            </c:strRef>
          </c:tx>
          <c:spPr>
            <a:ln w="22225" cap="rnd">
              <a:solidFill>
                <a:schemeClr val="tx1">
                  <a:lumMod val="65000"/>
                  <a:lumOff val="35000"/>
                </a:schemeClr>
              </a:solidFill>
              <a:round/>
            </a:ln>
            <a:effectLst/>
          </c:spPr>
          <c:marker>
            <c:symbol val="none"/>
          </c:marker>
          <c:dLbls>
            <c:dLbl>
              <c:idx val="185"/>
              <c:layout>
                <c:manualLayout>
                  <c:x val="-3.5981036310858493E-2"/>
                  <c:y val="-0.1385027205978952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95B-4D63-BE1A-B84CBC61CAAA}"/>
                </c:ext>
              </c:extLst>
            </c:dLbl>
            <c:dLbl>
              <c:idx val="221"/>
              <c:layout>
                <c:manualLayout>
                  <c:x val="-3.5687281639463941E-2"/>
                  <c:y val="-0.1483548659749933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95B-4D63-BE1A-B84CBC61CAAA}"/>
                </c:ext>
              </c:extLst>
            </c:dLbl>
            <c:dLbl>
              <c:idx val="230"/>
              <c:layout>
                <c:manualLayout>
                  <c:x val="-3.5717265474266131E-2"/>
                  <c:y val="-0.2832671922579993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95B-4D63-BE1A-B84CBC61CAA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Gulf_Coast_UI_Claims_Estimates!$P$6:$P$366</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Gulf_Coast_UI_Claims_Estimates!$AG$6:$AG$366</c:f>
              <c:numCache>
                <c:formatCode>#,##0</c:formatCode>
                <c:ptCount val="361"/>
                <c:pt idx="0">
                  <c:v>16503.432526579691</c:v>
                </c:pt>
                <c:pt idx="1">
                  <c:v>15869.173662394009</c:v>
                </c:pt>
                <c:pt idx="2">
                  <c:v>16464.312989263857</c:v>
                </c:pt>
                <c:pt idx="3">
                  <c:v>16897.307928958809</c:v>
                </c:pt>
                <c:pt idx="4">
                  <c:v>16560.167337449173</c:v>
                </c:pt>
                <c:pt idx="5">
                  <c:v>17073.717122537655</c:v>
                </c:pt>
                <c:pt idx="6">
                  <c:v>17800.180516645079</c:v>
                </c:pt>
                <c:pt idx="7">
                  <c:v>19804.451505149977</c:v>
                </c:pt>
                <c:pt idx="8">
                  <c:v>21978.363262170595</c:v>
                </c:pt>
                <c:pt idx="9">
                  <c:v>22990.869872531843</c:v>
                </c:pt>
                <c:pt idx="10">
                  <c:v>22719.947119711804</c:v>
                </c:pt>
                <c:pt idx="11">
                  <c:v>21459.544020941485</c:v>
                </c:pt>
                <c:pt idx="12">
                  <c:v>21271.823691725996</c:v>
                </c:pt>
                <c:pt idx="13">
                  <c:v>22880.908588356539</c:v>
                </c:pt>
                <c:pt idx="14">
                  <c:v>24174.600825119112</c:v>
                </c:pt>
                <c:pt idx="15">
                  <c:v>23519.001918125286</c:v>
                </c:pt>
                <c:pt idx="16">
                  <c:v>22203.787590718963</c:v>
                </c:pt>
                <c:pt idx="17">
                  <c:v>23583.128609742187</c:v>
                </c:pt>
                <c:pt idx="18">
                  <c:v>23570.053068606299</c:v>
                </c:pt>
                <c:pt idx="19">
                  <c:v>28128.799715009285</c:v>
                </c:pt>
                <c:pt idx="20">
                  <c:v>31211.688466769021</c:v>
                </c:pt>
                <c:pt idx="21">
                  <c:v>32858.800122823566</c:v>
                </c:pt>
                <c:pt idx="22">
                  <c:v>32717.297337803884</c:v>
                </c:pt>
                <c:pt idx="23">
                  <c:v>30562.14421655695</c:v>
                </c:pt>
                <c:pt idx="24">
                  <c:v>28924.838973690326</c:v>
                </c:pt>
                <c:pt idx="25">
                  <c:v>29009.14913501724</c:v>
                </c:pt>
                <c:pt idx="26">
                  <c:v>29923.842810243263</c:v>
                </c:pt>
                <c:pt idx="27">
                  <c:v>30028.523077735885</c:v>
                </c:pt>
                <c:pt idx="28">
                  <c:v>27956.125508266672</c:v>
                </c:pt>
                <c:pt idx="29">
                  <c:v>26675.500241915877</c:v>
                </c:pt>
                <c:pt idx="30">
                  <c:v>28256.035581197484</c:v>
                </c:pt>
                <c:pt idx="31">
                  <c:v>30370.520886591872</c:v>
                </c:pt>
                <c:pt idx="32">
                  <c:v>31509.64130432477</c:v>
                </c:pt>
                <c:pt idx="33">
                  <c:v>31420.095963076481</c:v>
                </c:pt>
                <c:pt idx="34">
                  <c:v>30637.040714400169</c:v>
                </c:pt>
                <c:pt idx="35">
                  <c:v>30197.368541083571</c:v>
                </c:pt>
                <c:pt idx="36">
                  <c:v>29176.515441046296</c:v>
                </c:pt>
                <c:pt idx="37">
                  <c:v>29043.508124692547</c:v>
                </c:pt>
                <c:pt idx="38">
                  <c:v>29785.566279863884</c:v>
                </c:pt>
                <c:pt idx="39">
                  <c:v>29125.940491481262</c:v>
                </c:pt>
                <c:pt idx="40">
                  <c:v>28239.70576619151</c:v>
                </c:pt>
                <c:pt idx="41">
                  <c:v>27889.753063819833</c:v>
                </c:pt>
                <c:pt idx="42">
                  <c:v>29842.37571279144</c:v>
                </c:pt>
                <c:pt idx="43">
                  <c:v>30571.647415795112</c:v>
                </c:pt>
                <c:pt idx="44">
                  <c:v>32350.835099955661</c:v>
                </c:pt>
                <c:pt idx="45">
                  <c:v>31079.186611744033</c:v>
                </c:pt>
                <c:pt idx="46">
                  <c:v>29657.10683090446</c:v>
                </c:pt>
                <c:pt idx="47">
                  <c:v>28146.831969308721</c:v>
                </c:pt>
                <c:pt idx="48">
                  <c:v>27883.609610118645</c:v>
                </c:pt>
                <c:pt idx="49">
                  <c:v>26645.881069073504</c:v>
                </c:pt>
                <c:pt idx="50">
                  <c:v>26604.411215964989</c:v>
                </c:pt>
                <c:pt idx="51">
                  <c:v>26227.814170053316</c:v>
                </c:pt>
                <c:pt idx="52">
                  <c:v>25311.487533049883</c:v>
                </c:pt>
                <c:pt idx="53">
                  <c:v>24381.880814580567</c:v>
                </c:pt>
                <c:pt idx="54">
                  <c:v>25362.144685820294</c:v>
                </c:pt>
                <c:pt idx="55">
                  <c:v>26138.023934175591</c:v>
                </c:pt>
                <c:pt idx="56">
                  <c:v>27834.53579999127</c:v>
                </c:pt>
                <c:pt idx="57">
                  <c:v>26241.93878814132</c:v>
                </c:pt>
                <c:pt idx="58">
                  <c:v>25731.719371540992</c:v>
                </c:pt>
                <c:pt idx="59">
                  <c:v>25302.578315011928</c:v>
                </c:pt>
                <c:pt idx="60">
                  <c:v>24704.092596890543</c:v>
                </c:pt>
                <c:pt idx="61">
                  <c:v>24254.778361900917</c:v>
                </c:pt>
                <c:pt idx="62">
                  <c:v>25275.166700416827</c:v>
                </c:pt>
                <c:pt idx="63">
                  <c:v>24955.694414210338</c:v>
                </c:pt>
                <c:pt idx="64">
                  <c:v>23355.299966625193</c:v>
                </c:pt>
                <c:pt idx="65">
                  <c:v>23002.773308079843</c:v>
                </c:pt>
                <c:pt idx="66">
                  <c:v>23158.061125926284</c:v>
                </c:pt>
                <c:pt idx="67">
                  <c:v>25335.56506126935</c:v>
                </c:pt>
                <c:pt idx="68">
                  <c:v>24984.519140485423</c:v>
                </c:pt>
                <c:pt idx="69">
                  <c:v>25688.884816494756</c:v>
                </c:pt>
                <c:pt idx="70">
                  <c:v>24646.118495091127</c:v>
                </c:pt>
                <c:pt idx="71">
                  <c:v>23541.498318292604</c:v>
                </c:pt>
                <c:pt idx="72">
                  <c:v>23511.452542960371</c:v>
                </c:pt>
                <c:pt idx="73">
                  <c:v>23321.652387510559</c:v>
                </c:pt>
                <c:pt idx="74">
                  <c:v>22683.277440707501</c:v>
                </c:pt>
                <c:pt idx="75">
                  <c:v>24024.140162321291</c:v>
                </c:pt>
                <c:pt idx="76">
                  <c:v>21598.901935098824</c:v>
                </c:pt>
                <c:pt idx="77">
                  <c:v>21084.8419154699</c:v>
                </c:pt>
                <c:pt idx="78">
                  <c:v>21251.865127111712</c:v>
                </c:pt>
                <c:pt idx="79">
                  <c:v>25237.963816297102</c:v>
                </c:pt>
                <c:pt idx="80">
                  <c:v>26508.693501180671</c:v>
                </c:pt>
                <c:pt idx="81">
                  <c:v>25997.023596764535</c:v>
                </c:pt>
                <c:pt idx="82">
                  <c:v>25227.670742373084</c:v>
                </c:pt>
                <c:pt idx="83">
                  <c:v>24619.159374545059</c:v>
                </c:pt>
                <c:pt idx="84">
                  <c:v>23266.135914842966</c:v>
                </c:pt>
                <c:pt idx="85">
                  <c:v>23624.307433299691</c:v>
                </c:pt>
                <c:pt idx="86">
                  <c:v>22821.070172781216</c:v>
                </c:pt>
                <c:pt idx="87">
                  <c:v>22453.111442840895</c:v>
                </c:pt>
                <c:pt idx="88">
                  <c:v>20592.483595572849</c:v>
                </c:pt>
                <c:pt idx="89">
                  <c:v>19294.026895032548</c:v>
                </c:pt>
                <c:pt idx="90">
                  <c:v>19572.676093540813</c:v>
                </c:pt>
                <c:pt idx="91">
                  <c:v>20585.67553570824</c:v>
                </c:pt>
                <c:pt idx="92">
                  <c:v>21534.913402621078</c:v>
                </c:pt>
                <c:pt idx="93">
                  <c:v>20205.971237684298</c:v>
                </c:pt>
                <c:pt idx="94">
                  <c:v>19567.381675087756</c:v>
                </c:pt>
                <c:pt idx="95">
                  <c:v>18476.647407926965</c:v>
                </c:pt>
                <c:pt idx="96">
                  <c:v>18127.290772047509</c:v>
                </c:pt>
                <c:pt idx="97">
                  <c:v>19228.938599943576</c:v>
                </c:pt>
                <c:pt idx="98">
                  <c:v>20269.98789496941</c:v>
                </c:pt>
                <c:pt idx="99">
                  <c:v>19887.250027724316</c:v>
                </c:pt>
                <c:pt idx="100">
                  <c:v>18640.131663776017</c:v>
                </c:pt>
                <c:pt idx="101">
                  <c:v>18630.790971690822</c:v>
                </c:pt>
                <c:pt idx="102">
                  <c:v>21533.53020458623</c:v>
                </c:pt>
                <c:pt idx="103">
                  <c:v>23029.135491941524</c:v>
                </c:pt>
                <c:pt idx="104">
                  <c:v>25687.593793241409</c:v>
                </c:pt>
                <c:pt idx="105">
                  <c:v>26375.325055555852</c:v>
                </c:pt>
                <c:pt idx="106">
                  <c:v>26583.787612981752</c:v>
                </c:pt>
                <c:pt idx="107">
                  <c:v>27713.467898296003</c:v>
                </c:pt>
                <c:pt idx="108">
                  <c:v>28143.478048126832</c:v>
                </c:pt>
                <c:pt idx="109">
                  <c:v>29422.334828686224</c:v>
                </c:pt>
                <c:pt idx="110">
                  <c:v>29263.234463395114</c:v>
                </c:pt>
                <c:pt idx="111">
                  <c:v>27947.172574281944</c:v>
                </c:pt>
                <c:pt idx="112">
                  <c:v>25577.717933881206</c:v>
                </c:pt>
                <c:pt idx="113">
                  <c:v>23330.90731537325</c:v>
                </c:pt>
                <c:pt idx="114">
                  <c:v>23798.485706706928</c:v>
                </c:pt>
                <c:pt idx="115">
                  <c:v>24351.949763709617</c:v>
                </c:pt>
                <c:pt idx="116">
                  <c:v>24071.068495019641</c:v>
                </c:pt>
                <c:pt idx="117">
                  <c:v>22751.919781531375</c:v>
                </c:pt>
                <c:pt idx="118">
                  <c:v>21641.165584874299</c:v>
                </c:pt>
                <c:pt idx="119">
                  <c:v>20483.760356541916</c:v>
                </c:pt>
                <c:pt idx="120">
                  <c:v>19701.284968647127</c:v>
                </c:pt>
                <c:pt idx="121">
                  <c:v>20539.157893400232</c:v>
                </c:pt>
                <c:pt idx="122">
                  <c:v>21303.378783646102</c:v>
                </c:pt>
                <c:pt idx="123">
                  <c:v>20785.683700803882</c:v>
                </c:pt>
                <c:pt idx="124">
                  <c:v>19304.923427981008</c:v>
                </c:pt>
                <c:pt idx="125">
                  <c:v>19020.750398724078</c:v>
                </c:pt>
                <c:pt idx="126">
                  <c:v>20329.894304563797</c:v>
                </c:pt>
                <c:pt idx="127">
                  <c:v>21503.538904516121</c:v>
                </c:pt>
                <c:pt idx="128">
                  <c:v>22912.132801331627</c:v>
                </c:pt>
                <c:pt idx="129">
                  <c:v>22542.044564943764</c:v>
                </c:pt>
                <c:pt idx="130">
                  <c:v>23460.253358938226</c:v>
                </c:pt>
                <c:pt idx="131">
                  <c:v>24730.028350777731</c:v>
                </c:pt>
                <c:pt idx="132">
                  <c:v>26227.996467420115</c:v>
                </c:pt>
                <c:pt idx="133">
                  <c:v>29114.366348133946</c:v>
                </c:pt>
                <c:pt idx="134">
                  <c:v>31550.569256917679</c:v>
                </c:pt>
                <c:pt idx="135">
                  <c:v>31785.313313029608</c:v>
                </c:pt>
                <c:pt idx="136">
                  <c:v>30702.703695259759</c:v>
                </c:pt>
                <c:pt idx="137">
                  <c:v>32765.96682569187</c:v>
                </c:pt>
                <c:pt idx="138">
                  <c:v>35646.954317657641</c:v>
                </c:pt>
                <c:pt idx="139">
                  <c:v>39768.77652583782</c:v>
                </c:pt>
                <c:pt idx="140">
                  <c:v>42698.318829313503</c:v>
                </c:pt>
                <c:pt idx="141">
                  <c:v>41336.390499741916</c:v>
                </c:pt>
                <c:pt idx="142">
                  <c:v>39895.553480116534</c:v>
                </c:pt>
                <c:pt idx="143">
                  <c:v>39086.590174865618</c:v>
                </c:pt>
                <c:pt idx="144">
                  <c:v>40570.487216460926</c:v>
                </c:pt>
                <c:pt idx="145">
                  <c:v>40698.925502467115</c:v>
                </c:pt>
                <c:pt idx="146">
                  <c:v>41871.789950029997</c:v>
                </c:pt>
                <c:pt idx="147">
                  <c:v>40447.838551004141</c:v>
                </c:pt>
                <c:pt idx="148">
                  <c:v>38945.162486188725</c:v>
                </c:pt>
                <c:pt idx="149">
                  <c:v>38354.766845225764</c:v>
                </c:pt>
                <c:pt idx="150">
                  <c:v>39791.206888746034</c:v>
                </c:pt>
                <c:pt idx="151">
                  <c:v>40967.130756837636</c:v>
                </c:pt>
                <c:pt idx="152">
                  <c:v>43089.092247172521</c:v>
                </c:pt>
                <c:pt idx="153">
                  <c:v>42611.142608690963</c:v>
                </c:pt>
                <c:pt idx="154">
                  <c:v>42227.127893241894</c:v>
                </c:pt>
                <c:pt idx="155">
                  <c:v>42676.355253681962</c:v>
                </c:pt>
                <c:pt idx="156">
                  <c:v>43361.420908439963</c:v>
                </c:pt>
                <c:pt idx="157">
                  <c:v>44131.206428052727</c:v>
                </c:pt>
                <c:pt idx="158">
                  <c:v>45696.215500253355</c:v>
                </c:pt>
                <c:pt idx="159">
                  <c:v>43770.230000252093</c:v>
                </c:pt>
                <c:pt idx="160">
                  <c:v>41109.302848905514</c:v>
                </c:pt>
                <c:pt idx="161">
                  <c:v>39663.806015035472</c:v>
                </c:pt>
                <c:pt idx="162">
                  <c:v>40389.225589441819</c:v>
                </c:pt>
                <c:pt idx="163">
                  <c:v>40061.923990265641</c:v>
                </c:pt>
                <c:pt idx="164">
                  <c:v>40090.360089913214</c:v>
                </c:pt>
                <c:pt idx="165">
                  <c:v>38524.795745182157</c:v>
                </c:pt>
                <c:pt idx="166">
                  <c:v>36571.312376191039</c:v>
                </c:pt>
                <c:pt idx="167">
                  <c:v>34526.597013713821</c:v>
                </c:pt>
                <c:pt idx="168">
                  <c:v>33351.964220170921</c:v>
                </c:pt>
                <c:pt idx="169">
                  <c:v>34030.990957290851</c:v>
                </c:pt>
                <c:pt idx="170">
                  <c:v>34426.740566430977</c:v>
                </c:pt>
                <c:pt idx="171">
                  <c:v>32690.149412788549</c:v>
                </c:pt>
                <c:pt idx="172">
                  <c:v>30334.597092260348</c:v>
                </c:pt>
                <c:pt idx="173">
                  <c:v>28668.069528200216</c:v>
                </c:pt>
                <c:pt idx="174">
                  <c:v>29185.064923210775</c:v>
                </c:pt>
                <c:pt idx="175">
                  <c:v>30111.92977149018</c:v>
                </c:pt>
                <c:pt idx="176">
                  <c:v>29938.337315068162</c:v>
                </c:pt>
                <c:pt idx="177">
                  <c:v>27510.773197366365</c:v>
                </c:pt>
                <c:pt idx="178">
                  <c:v>25650.694850944052</c:v>
                </c:pt>
                <c:pt idx="179">
                  <c:v>23677.908581078387</c:v>
                </c:pt>
                <c:pt idx="180">
                  <c:v>23834.737597467818</c:v>
                </c:pt>
                <c:pt idx="181">
                  <c:v>24707.594522921416</c:v>
                </c:pt>
                <c:pt idx="182">
                  <c:v>24916.44208250345</c:v>
                </c:pt>
                <c:pt idx="183">
                  <c:v>23724.272039546835</c:v>
                </c:pt>
                <c:pt idx="184">
                  <c:v>27880.903520469656</c:v>
                </c:pt>
                <c:pt idx="185">
                  <c:v>33754.907913019386</c:v>
                </c:pt>
                <c:pt idx="186">
                  <c:v>31403.922671711418</c:v>
                </c:pt>
                <c:pt idx="187">
                  <c:v>31051.862367485115</c:v>
                </c:pt>
                <c:pt idx="188">
                  <c:v>31194.247261401444</c:v>
                </c:pt>
                <c:pt idx="189">
                  <c:v>27026.700121414051</c:v>
                </c:pt>
                <c:pt idx="190">
                  <c:v>22277.642594064451</c:v>
                </c:pt>
                <c:pt idx="191">
                  <c:v>20136.601752153299</c:v>
                </c:pt>
                <c:pt idx="192">
                  <c:v>19664.796903267259</c:v>
                </c:pt>
                <c:pt idx="193">
                  <c:v>20667.762662809069</c:v>
                </c:pt>
                <c:pt idx="194">
                  <c:v>21461.339894403427</c:v>
                </c:pt>
                <c:pt idx="195">
                  <c:v>20747.076010437631</c:v>
                </c:pt>
                <c:pt idx="196">
                  <c:v>19424.713883152879</c:v>
                </c:pt>
                <c:pt idx="197">
                  <c:v>18668.035914621119</c:v>
                </c:pt>
                <c:pt idx="198">
                  <c:v>19129.853628174507</c:v>
                </c:pt>
                <c:pt idx="199">
                  <c:v>20112.541560431149</c:v>
                </c:pt>
                <c:pt idx="200">
                  <c:v>20772.445696629009</c:v>
                </c:pt>
                <c:pt idx="201">
                  <c:v>19468.636474690124</c:v>
                </c:pt>
                <c:pt idx="202">
                  <c:v>18452.344017617375</c:v>
                </c:pt>
                <c:pt idx="203">
                  <c:v>17900.18282957701</c:v>
                </c:pt>
                <c:pt idx="204">
                  <c:v>17482.373430948322</c:v>
                </c:pt>
                <c:pt idx="205">
                  <c:v>18484.925762669489</c:v>
                </c:pt>
                <c:pt idx="206">
                  <c:v>20131.508520407086</c:v>
                </c:pt>
                <c:pt idx="207">
                  <c:v>20110.667882148176</c:v>
                </c:pt>
                <c:pt idx="208">
                  <c:v>18318.768954427236</c:v>
                </c:pt>
                <c:pt idx="209">
                  <c:v>17780.345735456744</c:v>
                </c:pt>
                <c:pt idx="210">
                  <c:v>19149.373515182404</c:v>
                </c:pt>
                <c:pt idx="211">
                  <c:v>20539.716441692046</c:v>
                </c:pt>
                <c:pt idx="212">
                  <c:v>21970.02120900169</c:v>
                </c:pt>
                <c:pt idx="213">
                  <c:v>20998.685689146489</c:v>
                </c:pt>
                <c:pt idx="214">
                  <c:v>20859.311276144297</c:v>
                </c:pt>
                <c:pt idx="215">
                  <c:v>21043.879835232907</c:v>
                </c:pt>
                <c:pt idx="216">
                  <c:v>21733.296895630265</c:v>
                </c:pt>
                <c:pt idx="217">
                  <c:v>23384.617412675012</c:v>
                </c:pt>
                <c:pt idx="218">
                  <c:v>25383.286557573578</c:v>
                </c:pt>
                <c:pt idx="219">
                  <c:v>25298.201098912297</c:v>
                </c:pt>
                <c:pt idx="220">
                  <c:v>26466.23730834544</c:v>
                </c:pt>
                <c:pt idx="221">
                  <c:v>29714.879661243252</c:v>
                </c:pt>
                <c:pt idx="222">
                  <c:v>32131.338506453631</c:v>
                </c:pt>
                <c:pt idx="223">
                  <c:v>36697.361035191701</c:v>
                </c:pt>
                <c:pt idx="224">
                  <c:v>42666.773398083082</c:v>
                </c:pt>
                <c:pt idx="225">
                  <c:v>49072.588203030522</c:v>
                </c:pt>
                <c:pt idx="226">
                  <c:v>55933.973296344047</c:v>
                </c:pt>
                <c:pt idx="227">
                  <c:v>60907.583137568392</c:v>
                </c:pt>
                <c:pt idx="228">
                  <c:v>64657.662851922432</c:v>
                </c:pt>
                <c:pt idx="229">
                  <c:v>67553.952823060419</c:v>
                </c:pt>
                <c:pt idx="230">
                  <c:v>69453.293153873179</c:v>
                </c:pt>
                <c:pt idx="231">
                  <c:v>65834.558846330649</c:v>
                </c:pt>
                <c:pt idx="232">
                  <c:v>60583.010256781141</c:v>
                </c:pt>
                <c:pt idx="233">
                  <c:v>58311.400678921811</c:v>
                </c:pt>
                <c:pt idx="234">
                  <c:v>57982.253443396388</c:v>
                </c:pt>
                <c:pt idx="235">
                  <c:v>58136.533012900734</c:v>
                </c:pt>
                <c:pt idx="236">
                  <c:v>58108.42835792937</c:v>
                </c:pt>
                <c:pt idx="237">
                  <c:v>55351.134587227338</c:v>
                </c:pt>
                <c:pt idx="238">
                  <c:v>52944.385697733058</c:v>
                </c:pt>
                <c:pt idx="239">
                  <c:v>50834.19421117178</c:v>
                </c:pt>
                <c:pt idx="240">
                  <c:v>48610.852262841188</c:v>
                </c:pt>
                <c:pt idx="241">
                  <c:v>49872.571419486339</c:v>
                </c:pt>
                <c:pt idx="242">
                  <c:v>53495.56784076005</c:v>
                </c:pt>
                <c:pt idx="243">
                  <c:v>48344.157722522519</c:v>
                </c:pt>
                <c:pt idx="244">
                  <c:v>45524.507163896647</c:v>
                </c:pt>
                <c:pt idx="245">
                  <c:v>44233.169221367905</c:v>
                </c:pt>
                <c:pt idx="246">
                  <c:v>44724.574421135912</c:v>
                </c:pt>
                <c:pt idx="247">
                  <c:v>45492.101368149975</c:v>
                </c:pt>
                <c:pt idx="248">
                  <c:v>45938.04546371063</c:v>
                </c:pt>
                <c:pt idx="249">
                  <c:v>43236.386042187543</c:v>
                </c:pt>
                <c:pt idx="250">
                  <c:v>40602.019087643072</c:v>
                </c:pt>
                <c:pt idx="251">
                  <c:v>39313.126776960795</c:v>
                </c:pt>
                <c:pt idx="252">
                  <c:v>39526.251564570426</c:v>
                </c:pt>
                <c:pt idx="253">
                  <c:v>41178.013689806015</c:v>
                </c:pt>
                <c:pt idx="254">
                  <c:v>42541.367773725971</c:v>
                </c:pt>
                <c:pt idx="255">
                  <c:v>42054.360184434961</c:v>
                </c:pt>
                <c:pt idx="256">
                  <c:v>39514.669210963912</c:v>
                </c:pt>
                <c:pt idx="257">
                  <c:v>38295.454260992017</c:v>
                </c:pt>
                <c:pt idx="258">
                  <c:v>39624.547985467463</c:v>
                </c:pt>
                <c:pt idx="259">
                  <c:v>41110.163547314514</c:v>
                </c:pt>
                <c:pt idx="260">
                  <c:v>40707.408947347663</c:v>
                </c:pt>
                <c:pt idx="261">
                  <c:v>37779.43238915148</c:v>
                </c:pt>
                <c:pt idx="262">
                  <c:v>35234.811362465116</c:v>
                </c:pt>
                <c:pt idx="263">
                  <c:v>34328.759047952015</c:v>
                </c:pt>
                <c:pt idx="264">
                  <c:v>34200.86796309537</c:v>
                </c:pt>
                <c:pt idx="265">
                  <c:v>36389.968996631258</c:v>
                </c:pt>
                <c:pt idx="266">
                  <c:v>38548.511477839827</c:v>
                </c:pt>
                <c:pt idx="267">
                  <c:v>37198.337749343744</c:v>
                </c:pt>
                <c:pt idx="268">
                  <c:v>34836.473251383868</c:v>
                </c:pt>
                <c:pt idx="269">
                  <c:v>33375.981199421833</c:v>
                </c:pt>
                <c:pt idx="270">
                  <c:v>33905.365951768719</c:v>
                </c:pt>
                <c:pt idx="271">
                  <c:v>35174.14855790943</c:v>
                </c:pt>
                <c:pt idx="272">
                  <c:v>37426.700917765134</c:v>
                </c:pt>
                <c:pt idx="273">
                  <c:v>34516.915349877221</c:v>
                </c:pt>
                <c:pt idx="274">
                  <c:v>32982.282482493203</c:v>
                </c:pt>
                <c:pt idx="275">
                  <c:v>32876.470939967054</c:v>
                </c:pt>
                <c:pt idx="276">
                  <c:v>33426.792100553401</c:v>
                </c:pt>
                <c:pt idx="277">
                  <c:v>35021.593721928773</c:v>
                </c:pt>
                <c:pt idx="278">
                  <c:v>36999.795395322828</c:v>
                </c:pt>
                <c:pt idx="279">
                  <c:v>35801.008798506824</c:v>
                </c:pt>
                <c:pt idx="280">
                  <c:v>33574.279147445777</c:v>
                </c:pt>
                <c:pt idx="281">
                  <c:v>31833.02197094676</c:v>
                </c:pt>
                <c:pt idx="282">
                  <c:v>33076.116560949522</c:v>
                </c:pt>
                <c:pt idx="283">
                  <c:v>33675.519229529455</c:v>
                </c:pt>
                <c:pt idx="284">
                  <c:v>36605.708863091029</c:v>
                </c:pt>
                <c:pt idx="285">
                  <c:v>35108.221118440255</c:v>
                </c:pt>
                <c:pt idx="286">
                  <c:v>33577.152741658647</c:v>
                </c:pt>
                <c:pt idx="287">
                  <c:v>32047.11665922395</c:v>
                </c:pt>
                <c:pt idx="288">
                  <c:v>31937.855035358374</c:v>
                </c:pt>
                <c:pt idx="289">
                  <c:v>33102.699313864796</c:v>
                </c:pt>
                <c:pt idx="290">
                  <c:v>33997.537066086879</c:v>
                </c:pt>
                <c:pt idx="291">
                  <c:v>31809.93904319176</c:v>
                </c:pt>
                <c:pt idx="292">
                  <c:v>28444.958582636158</c:v>
                </c:pt>
                <c:pt idx="293">
                  <c:v>26486.82056188742</c:v>
                </c:pt>
                <c:pt idx="294">
                  <c:v>27533.464847759609</c:v>
                </c:pt>
                <c:pt idx="295">
                  <c:v>28543.510912745907</c:v>
                </c:pt>
                <c:pt idx="296">
                  <c:v>30851.059154668383</c:v>
                </c:pt>
                <c:pt idx="297">
                  <c:v>32637.018387976455</c:v>
                </c:pt>
                <c:pt idx="298">
                  <c:v>35067.638382685487</c:v>
                </c:pt>
                <c:pt idx="299">
                  <c:v>36829.791762789886</c:v>
                </c:pt>
                <c:pt idx="300">
                  <c:v>38417.51130076914</c:v>
                </c:pt>
                <c:pt idx="301">
                  <c:v>40829.677966591174</c:v>
                </c:pt>
                <c:pt idx="302">
                  <c:v>43009.742483727197</c:v>
                </c:pt>
                <c:pt idx="303">
                  <c:v>42476.830756011885</c:v>
                </c:pt>
                <c:pt idx="304">
                  <c:v>39191.684114029485</c:v>
                </c:pt>
                <c:pt idx="305">
                  <c:v>38042.623689431406</c:v>
                </c:pt>
                <c:pt idx="306">
                  <c:v>40910.649158221029</c:v>
                </c:pt>
                <c:pt idx="307">
                  <c:v>41879.310863220002</c:v>
                </c:pt>
                <c:pt idx="308">
                  <c:v>43831.452671240258</c:v>
                </c:pt>
                <c:pt idx="309">
                  <c:v>43614.387406779861</c:v>
                </c:pt>
                <c:pt idx="310">
                  <c:v>44791.501379616195</c:v>
                </c:pt>
                <c:pt idx="311">
                  <c:v>45790.290158766773</c:v>
                </c:pt>
                <c:pt idx="312">
                  <c:v>46640.265823075548</c:v>
                </c:pt>
                <c:pt idx="313">
                  <c:v>48277.007940172392</c:v>
                </c:pt>
                <c:pt idx="314">
                  <c:v>48970.586394771337</c:v>
                </c:pt>
                <c:pt idx="315">
                  <c:v>47471.441755443811</c:v>
                </c:pt>
                <c:pt idx="316">
                  <c:v>43559.686051913377</c:v>
                </c:pt>
                <c:pt idx="317">
                  <c:v>40425.349834405875</c:v>
                </c:pt>
                <c:pt idx="318">
                  <c:v>41041.128126391894</c:v>
                </c:pt>
                <c:pt idx="319">
                  <c:v>42382.509088532039</c:v>
                </c:pt>
                <c:pt idx="320">
                  <c:v>42613.408861509088</c:v>
                </c:pt>
                <c:pt idx="321">
                  <c:v>39168.840449523574</c:v>
                </c:pt>
                <c:pt idx="322">
                  <c:v>37123.902569901795</c:v>
                </c:pt>
              </c:numCache>
            </c:numRef>
          </c:val>
          <c:smooth val="0"/>
          <c:extLst>
            <c:ext xmlns:c16="http://schemas.microsoft.com/office/drawing/2014/chart" uri="{C3380CC4-5D6E-409C-BE32-E72D297353CC}">
              <c16:uniqueId val="{00000005-795B-4D63-BE1A-B84CBC61CAAA}"/>
            </c:ext>
          </c:extLst>
        </c:ser>
        <c:ser>
          <c:idx val="0"/>
          <c:order val="3"/>
          <c:tx>
            <c:strRef>
              <c:f>Gulf_Coast_UI_Claims_Estimates!$AH$1</c:f>
              <c:strCache>
                <c:ptCount val="1"/>
                <c:pt idx="0">
                  <c:v>TWC Reported Official Claims*</c:v>
                </c:pt>
              </c:strCache>
            </c:strRef>
          </c:tx>
          <c:spPr>
            <a:ln w="22225" cap="rnd">
              <a:solidFill>
                <a:srgbClr val="41A7C3"/>
              </a:solidFill>
              <a:round/>
            </a:ln>
            <a:effectLst/>
          </c:spPr>
          <c:marker>
            <c:symbol val="none"/>
          </c:marker>
          <c:dLbls>
            <c:dLbl>
              <c:idx val="328"/>
              <c:layout>
                <c:manualLayout>
                  <c:x val="-3.635909335836332E-2"/>
                  <c:y val="-0.1210014572638721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95B-4D63-BE1A-B84CBC61CAAA}"/>
                </c:ext>
              </c:extLst>
            </c:dLbl>
            <c:dLbl>
              <c:idx val="358"/>
              <c:layout>
                <c:manualLayout>
                  <c:x val="-4.4866680572213401E-2"/>
                  <c:y val="-4.46132631570291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95B-4D63-BE1A-B84CBC61CAAA}"/>
                </c:ext>
              </c:extLst>
            </c:dLbl>
            <c:dLbl>
              <c:idx val="359"/>
              <c:layout>
                <c:manualLayout>
                  <c:x val="-5.4956458257287379E-2"/>
                  <c:y val="-2.3999920117740185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95B-4D63-BE1A-B84CBC61CAAA}"/>
                </c:ext>
              </c:extLst>
            </c:dLbl>
            <c:dLbl>
              <c:idx val="360"/>
              <c:layout>
                <c:manualLayout>
                  <c:x val="-5.9717717404529733E-2"/>
                  <c:y val="-6.62362944655886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95B-4D63-BE1A-B84CBC61CAA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Gulf_Coast_UI_Claims_Estimates!$P$6:$P$366</c:f>
              <c:numCache>
                <c:formatCode>[$-409]mmm\-yy;@</c:formatCode>
                <c:ptCount val="361"/>
                <c:pt idx="0">
                  <c:v>32994</c:v>
                </c:pt>
                <c:pt idx="1">
                  <c:v>33025</c:v>
                </c:pt>
                <c:pt idx="2">
                  <c:v>33055</c:v>
                </c:pt>
                <c:pt idx="3">
                  <c:v>33086</c:v>
                </c:pt>
                <c:pt idx="4">
                  <c:v>33117</c:v>
                </c:pt>
                <c:pt idx="5">
                  <c:v>33147</c:v>
                </c:pt>
                <c:pt idx="6">
                  <c:v>33178</c:v>
                </c:pt>
                <c:pt idx="7">
                  <c:v>33208</c:v>
                </c:pt>
                <c:pt idx="8">
                  <c:v>33239</c:v>
                </c:pt>
                <c:pt idx="9">
                  <c:v>33270</c:v>
                </c:pt>
                <c:pt idx="10">
                  <c:v>33298</c:v>
                </c:pt>
                <c:pt idx="11">
                  <c:v>33329</c:v>
                </c:pt>
                <c:pt idx="12">
                  <c:v>33359</c:v>
                </c:pt>
                <c:pt idx="13">
                  <c:v>33390</c:v>
                </c:pt>
                <c:pt idx="14">
                  <c:v>33420</c:v>
                </c:pt>
                <c:pt idx="15">
                  <c:v>33451</c:v>
                </c:pt>
                <c:pt idx="16">
                  <c:v>33482</c:v>
                </c:pt>
                <c:pt idx="17">
                  <c:v>33512</c:v>
                </c:pt>
                <c:pt idx="18">
                  <c:v>33543</c:v>
                </c:pt>
                <c:pt idx="19">
                  <c:v>33573</c:v>
                </c:pt>
                <c:pt idx="20">
                  <c:v>33604</c:v>
                </c:pt>
                <c:pt idx="21">
                  <c:v>33635</c:v>
                </c:pt>
                <c:pt idx="22">
                  <c:v>33664</c:v>
                </c:pt>
                <c:pt idx="23">
                  <c:v>33695</c:v>
                </c:pt>
                <c:pt idx="24">
                  <c:v>33725</c:v>
                </c:pt>
                <c:pt idx="25">
                  <c:v>33756</c:v>
                </c:pt>
                <c:pt idx="26">
                  <c:v>33786</c:v>
                </c:pt>
                <c:pt idx="27">
                  <c:v>33817</c:v>
                </c:pt>
                <c:pt idx="28">
                  <c:v>33848</c:v>
                </c:pt>
                <c:pt idx="29">
                  <c:v>33878</c:v>
                </c:pt>
                <c:pt idx="30">
                  <c:v>33909</c:v>
                </c:pt>
                <c:pt idx="31">
                  <c:v>33939</c:v>
                </c:pt>
                <c:pt idx="32">
                  <c:v>33970</c:v>
                </c:pt>
                <c:pt idx="33">
                  <c:v>34001</c:v>
                </c:pt>
                <c:pt idx="34">
                  <c:v>34029</c:v>
                </c:pt>
                <c:pt idx="35">
                  <c:v>34060</c:v>
                </c:pt>
                <c:pt idx="36">
                  <c:v>34090</c:v>
                </c:pt>
                <c:pt idx="37">
                  <c:v>34121</c:v>
                </c:pt>
                <c:pt idx="38">
                  <c:v>34151</c:v>
                </c:pt>
                <c:pt idx="39">
                  <c:v>34182</c:v>
                </c:pt>
                <c:pt idx="40">
                  <c:v>34213</c:v>
                </c:pt>
                <c:pt idx="41">
                  <c:v>34243</c:v>
                </c:pt>
                <c:pt idx="42">
                  <c:v>34274</c:v>
                </c:pt>
                <c:pt idx="43">
                  <c:v>34304</c:v>
                </c:pt>
                <c:pt idx="44">
                  <c:v>34335</c:v>
                </c:pt>
                <c:pt idx="45">
                  <c:v>34366</c:v>
                </c:pt>
                <c:pt idx="46">
                  <c:v>34394</c:v>
                </c:pt>
                <c:pt idx="47">
                  <c:v>34425</c:v>
                </c:pt>
                <c:pt idx="48">
                  <c:v>34455</c:v>
                </c:pt>
                <c:pt idx="49">
                  <c:v>34486</c:v>
                </c:pt>
                <c:pt idx="50">
                  <c:v>34516</c:v>
                </c:pt>
                <c:pt idx="51">
                  <c:v>34547</c:v>
                </c:pt>
                <c:pt idx="52">
                  <c:v>34578</c:v>
                </c:pt>
                <c:pt idx="53">
                  <c:v>34608</c:v>
                </c:pt>
                <c:pt idx="54">
                  <c:v>34639</c:v>
                </c:pt>
                <c:pt idx="55">
                  <c:v>34669</c:v>
                </c:pt>
                <c:pt idx="56">
                  <c:v>34700</c:v>
                </c:pt>
                <c:pt idx="57">
                  <c:v>34731</c:v>
                </c:pt>
                <c:pt idx="58">
                  <c:v>34759</c:v>
                </c:pt>
                <c:pt idx="59">
                  <c:v>34790</c:v>
                </c:pt>
                <c:pt idx="60">
                  <c:v>34820</c:v>
                </c:pt>
                <c:pt idx="61">
                  <c:v>34851</c:v>
                </c:pt>
                <c:pt idx="62">
                  <c:v>34881</c:v>
                </c:pt>
                <c:pt idx="63">
                  <c:v>34912</c:v>
                </c:pt>
                <c:pt idx="64">
                  <c:v>34943</c:v>
                </c:pt>
                <c:pt idx="65">
                  <c:v>34973</c:v>
                </c:pt>
                <c:pt idx="66">
                  <c:v>35004</c:v>
                </c:pt>
                <c:pt idx="67">
                  <c:v>35034</c:v>
                </c:pt>
                <c:pt idx="68">
                  <c:v>35065</c:v>
                </c:pt>
                <c:pt idx="69">
                  <c:v>35096</c:v>
                </c:pt>
                <c:pt idx="70">
                  <c:v>35125</c:v>
                </c:pt>
                <c:pt idx="71">
                  <c:v>35156</c:v>
                </c:pt>
                <c:pt idx="72">
                  <c:v>35186</c:v>
                </c:pt>
                <c:pt idx="73">
                  <c:v>35217</c:v>
                </c:pt>
                <c:pt idx="74">
                  <c:v>35247</c:v>
                </c:pt>
                <c:pt idx="75">
                  <c:v>35278</c:v>
                </c:pt>
                <c:pt idx="76">
                  <c:v>35309</c:v>
                </c:pt>
                <c:pt idx="77">
                  <c:v>35339</c:v>
                </c:pt>
                <c:pt idx="78">
                  <c:v>35370</c:v>
                </c:pt>
                <c:pt idx="79">
                  <c:v>35400</c:v>
                </c:pt>
                <c:pt idx="80">
                  <c:v>35431</c:v>
                </c:pt>
                <c:pt idx="81">
                  <c:v>35462</c:v>
                </c:pt>
                <c:pt idx="82">
                  <c:v>35490</c:v>
                </c:pt>
                <c:pt idx="83">
                  <c:v>35521</c:v>
                </c:pt>
                <c:pt idx="84">
                  <c:v>35551</c:v>
                </c:pt>
                <c:pt idx="85">
                  <c:v>35582</c:v>
                </c:pt>
                <c:pt idx="86">
                  <c:v>35612</c:v>
                </c:pt>
                <c:pt idx="87">
                  <c:v>35643</c:v>
                </c:pt>
                <c:pt idx="88">
                  <c:v>35674</c:v>
                </c:pt>
                <c:pt idx="89">
                  <c:v>35704</c:v>
                </c:pt>
                <c:pt idx="90">
                  <c:v>35735</c:v>
                </c:pt>
                <c:pt idx="91">
                  <c:v>35765</c:v>
                </c:pt>
                <c:pt idx="92">
                  <c:v>35796</c:v>
                </c:pt>
                <c:pt idx="93">
                  <c:v>35827</c:v>
                </c:pt>
                <c:pt idx="94">
                  <c:v>35855</c:v>
                </c:pt>
                <c:pt idx="95">
                  <c:v>35886</c:v>
                </c:pt>
                <c:pt idx="96">
                  <c:v>35916</c:v>
                </c:pt>
                <c:pt idx="97">
                  <c:v>35947</c:v>
                </c:pt>
                <c:pt idx="98">
                  <c:v>35977</c:v>
                </c:pt>
                <c:pt idx="99">
                  <c:v>36008</c:v>
                </c:pt>
                <c:pt idx="100">
                  <c:v>36039</c:v>
                </c:pt>
                <c:pt idx="101">
                  <c:v>36069</c:v>
                </c:pt>
                <c:pt idx="102">
                  <c:v>36100</c:v>
                </c:pt>
                <c:pt idx="103">
                  <c:v>36130</c:v>
                </c:pt>
                <c:pt idx="104">
                  <c:v>36161</c:v>
                </c:pt>
                <c:pt idx="105">
                  <c:v>36192</c:v>
                </c:pt>
                <c:pt idx="106">
                  <c:v>36220</c:v>
                </c:pt>
                <c:pt idx="107">
                  <c:v>36251</c:v>
                </c:pt>
                <c:pt idx="108">
                  <c:v>36281</c:v>
                </c:pt>
                <c:pt idx="109">
                  <c:v>36312</c:v>
                </c:pt>
                <c:pt idx="110">
                  <c:v>36342</c:v>
                </c:pt>
                <c:pt idx="111">
                  <c:v>36373</c:v>
                </c:pt>
                <c:pt idx="112">
                  <c:v>36404</c:v>
                </c:pt>
                <c:pt idx="113">
                  <c:v>36434</c:v>
                </c:pt>
                <c:pt idx="114">
                  <c:v>36465</c:v>
                </c:pt>
                <c:pt idx="115">
                  <c:v>36495</c:v>
                </c:pt>
                <c:pt idx="116">
                  <c:v>36526</c:v>
                </c:pt>
                <c:pt idx="117">
                  <c:v>36557</c:v>
                </c:pt>
                <c:pt idx="118">
                  <c:v>36586</c:v>
                </c:pt>
                <c:pt idx="119">
                  <c:v>36617</c:v>
                </c:pt>
                <c:pt idx="120">
                  <c:v>36647</c:v>
                </c:pt>
                <c:pt idx="121">
                  <c:v>36678</c:v>
                </c:pt>
                <c:pt idx="122">
                  <c:v>36708</c:v>
                </c:pt>
                <c:pt idx="123">
                  <c:v>36739</c:v>
                </c:pt>
                <c:pt idx="124">
                  <c:v>36770</c:v>
                </c:pt>
                <c:pt idx="125">
                  <c:v>36800</c:v>
                </c:pt>
                <c:pt idx="126">
                  <c:v>36831</c:v>
                </c:pt>
                <c:pt idx="127">
                  <c:v>36861</c:v>
                </c:pt>
                <c:pt idx="128">
                  <c:v>36892</c:v>
                </c:pt>
                <c:pt idx="129">
                  <c:v>36923</c:v>
                </c:pt>
                <c:pt idx="130">
                  <c:v>36951</c:v>
                </c:pt>
                <c:pt idx="131">
                  <c:v>36982</c:v>
                </c:pt>
                <c:pt idx="132">
                  <c:v>37012</c:v>
                </c:pt>
                <c:pt idx="133">
                  <c:v>37043</c:v>
                </c:pt>
                <c:pt idx="134">
                  <c:v>37073</c:v>
                </c:pt>
                <c:pt idx="135">
                  <c:v>37104</c:v>
                </c:pt>
                <c:pt idx="136">
                  <c:v>37135</c:v>
                </c:pt>
                <c:pt idx="137">
                  <c:v>37165</c:v>
                </c:pt>
                <c:pt idx="138">
                  <c:v>37196</c:v>
                </c:pt>
                <c:pt idx="139">
                  <c:v>37226</c:v>
                </c:pt>
                <c:pt idx="140">
                  <c:v>37257</c:v>
                </c:pt>
                <c:pt idx="141">
                  <c:v>37288</c:v>
                </c:pt>
                <c:pt idx="142">
                  <c:v>37316</c:v>
                </c:pt>
                <c:pt idx="143">
                  <c:v>37347</c:v>
                </c:pt>
                <c:pt idx="144">
                  <c:v>37377</c:v>
                </c:pt>
                <c:pt idx="145">
                  <c:v>37408</c:v>
                </c:pt>
                <c:pt idx="146">
                  <c:v>37438</c:v>
                </c:pt>
                <c:pt idx="147">
                  <c:v>37469</c:v>
                </c:pt>
                <c:pt idx="148">
                  <c:v>37500</c:v>
                </c:pt>
                <c:pt idx="149">
                  <c:v>37530</c:v>
                </c:pt>
                <c:pt idx="150">
                  <c:v>37561</c:v>
                </c:pt>
                <c:pt idx="151">
                  <c:v>37591</c:v>
                </c:pt>
                <c:pt idx="152">
                  <c:v>37622</c:v>
                </c:pt>
                <c:pt idx="153">
                  <c:v>37653</c:v>
                </c:pt>
                <c:pt idx="154">
                  <c:v>37681</c:v>
                </c:pt>
                <c:pt idx="155">
                  <c:v>37712</c:v>
                </c:pt>
                <c:pt idx="156">
                  <c:v>37742</c:v>
                </c:pt>
                <c:pt idx="157">
                  <c:v>37773</c:v>
                </c:pt>
                <c:pt idx="158">
                  <c:v>37803</c:v>
                </c:pt>
                <c:pt idx="159">
                  <c:v>37834</c:v>
                </c:pt>
                <c:pt idx="160">
                  <c:v>37865</c:v>
                </c:pt>
                <c:pt idx="161">
                  <c:v>37895</c:v>
                </c:pt>
                <c:pt idx="162">
                  <c:v>37926</c:v>
                </c:pt>
                <c:pt idx="163">
                  <c:v>37956</c:v>
                </c:pt>
                <c:pt idx="164">
                  <c:v>37987</c:v>
                </c:pt>
                <c:pt idx="165">
                  <c:v>38018</c:v>
                </c:pt>
                <c:pt idx="166">
                  <c:v>38047</c:v>
                </c:pt>
                <c:pt idx="167">
                  <c:v>38078</c:v>
                </c:pt>
                <c:pt idx="168">
                  <c:v>38108</c:v>
                </c:pt>
                <c:pt idx="169">
                  <c:v>38139</c:v>
                </c:pt>
                <c:pt idx="170">
                  <c:v>38169</c:v>
                </c:pt>
                <c:pt idx="171">
                  <c:v>38200</c:v>
                </c:pt>
                <c:pt idx="172">
                  <c:v>38231</c:v>
                </c:pt>
                <c:pt idx="173">
                  <c:v>38261</c:v>
                </c:pt>
                <c:pt idx="174">
                  <c:v>38292</c:v>
                </c:pt>
                <c:pt idx="175">
                  <c:v>38322</c:v>
                </c:pt>
                <c:pt idx="176">
                  <c:v>38353</c:v>
                </c:pt>
                <c:pt idx="177">
                  <c:v>38384</c:v>
                </c:pt>
                <c:pt idx="178">
                  <c:v>38412</c:v>
                </c:pt>
                <c:pt idx="179">
                  <c:v>38443</c:v>
                </c:pt>
                <c:pt idx="180">
                  <c:v>38473</c:v>
                </c:pt>
                <c:pt idx="181">
                  <c:v>38504</c:v>
                </c:pt>
                <c:pt idx="182">
                  <c:v>38534</c:v>
                </c:pt>
                <c:pt idx="183">
                  <c:v>38565</c:v>
                </c:pt>
                <c:pt idx="184">
                  <c:v>38596</c:v>
                </c:pt>
                <c:pt idx="185">
                  <c:v>38626</c:v>
                </c:pt>
                <c:pt idx="186">
                  <c:v>38657</c:v>
                </c:pt>
                <c:pt idx="187">
                  <c:v>38687</c:v>
                </c:pt>
                <c:pt idx="188">
                  <c:v>38718</c:v>
                </c:pt>
                <c:pt idx="189">
                  <c:v>38749</c:v>
                </c:pt>
                <c:pt idx="190">
                  <c:v>38777</c:v>
                </c:pt>
                <c:pt idx="191">
                  <c:v>38808</c:v>
                </c:pt>
                <c:pt idx="192">
                  <c:v>38838</c:v>
                </c:pt>
                <c:pt idx="193">
                  <c:v>38869</c:v>
                </c:pt>
                <c:pt idx="194">
                  <c:v>38899</c:v>
                </c:pt>
                <c:pt idx="195">
                  <c:v>38930</c:v>
                </c:pt>
                <c:pt idx="196">
                  <c:v>38961</c:v>
                </c:pt>
                <c:pt idx="197">
                  <c:v>38991</c:v>
                </c:pt>
                <c:pt idx="198">
                  <c:v>39022</c:v>
                </c:pt>
                <c:pt idx="199">
                  <c:v>39052</c:v>
                </c:pt>
                <c:pt idx="200">
                  <c:v>39083</c:v>
                </c:pt>
                <c:pt idx="201">
                  <c:v>39114</c:v>
                </c:pt>
                <c:pt idx="202">
                  <c:v>39142</c:v>
                </c:pt>
                <c:pt idx="203">
                  <c:v>39173</c:v>
                </c:pt>
                <c:pt idx="204">
                  <c:v>39203</c:v>
                </c:pt>
                <c:pt idx="205">
                  <c:v>39234</c:v>
                </c:pt>
                <c:pt idx="206">
                  <c:v>39264</c:v>
                </c:pt>
                <c:pt idx="207">
                  <c:v>39295</c:v>
                </c:pt>
                <c:pt idx="208">
                  <c:v>39326</c:v>
                </c:pt>
                <c:pt idx="209">
                  <c:v>39356</c:v>
                </c:pt>
                <c:pt idx="210">
                  <c:v>39387</c:v>
                </c:pt>
                <c:pt idx="211">
                  <c:v>39417</c:v>
                </c:pt>
                <c:pt idx="212">
                  <c:v>39448</c:v>
                </c:pt>
                <c:pt idx="213">
                  <c:v>39479</c:v>
                </c:pt>
                <c:pt idx="214">
                  <c:v>39508</c:v>
                </c:pt>
                <c:pt idx="215">
                  <c:v>39539</c:v>
                </c:pt>
                <c:pt idx="216">
                  <c:v>39569</c:v>
                </c:pt>
                <c:pt idx="217">
                  <c:v>39600</c:v>
                </c:pt>
                <c:pt idx="218">
                  <c:v>39630</c:v>
                </c:pt>
                <c:pt idx="219">
                  <c:v>39661</c:v>
                </c:pt>
                <c:pt idx="220">
                  <c:v>39692</c:v>
                </c:pt>
                <c:pt idx="221">
                  <c:v>39722</c:v>
                </c:pt>
                <c:pt idx="222">
                  <c:v>39753</c:v>
                </c:pt>
                <c:pt idx="223">
                  <c:v>39783</c:v>
                </c:pt>
                <c:pt idx="224">
                  <c:v>39814</c:v>
                </c:pt>
                <c:pt idx="225">
                  <c:v>39845</c:v>
                </c:pt>
                <c:pt idx="226">
                  <c:v>39873</c:v>
                </c:pt>
                <c:pt idx="227">
                  <c:v>39904</c:v>
                </c:pt>
                <c:pt idx="228">
                  <c:v>39934</c:v>
                </c:pt>
                <c:pt idx="229">
                  <c:v>39965</c:v>
                </c:pt>
                <c:pt idx="230">
                  <c:v>39995</c:v>
                </c:pt>
                <c:pt idx="231">
                  <c:v>40026</c:v>
                </c:pt>
                <c:pt idx="232">
                  <c:v>40057</c:v>
                </c:pt>
                <c:pt idx="233">
                  <c:v>40087</c:v>
                </c:pt>
                <c:pt idx="234">
                  <c:v>40118</c:v>
                </c:pt>
                <c:pt idx="235">
                  <c:v>40148</c:v>
                </c:pt>
                <c:pt idx="236">
                  <c:v>40179</c:v>
                </c:pt>
                <c:pt idx="237">
                  <c:v>40210</c:v>
                </c:pt>
                <c:pt idx="238">
                  <c:v>40238</c:v>
                </c:pt>
                <c:pt idx="239">
                  <c:v>40269</c:v>
                </c:pt>
                <c:pt idx="240">
                  <c:v>40299</c:v>
                </c:pt>
                <c:pt idx="241">
                  <c:v>40330</c:v>
                </c:pt>
                <c:pt idx="242">
                  <c:v>40360</c:v>
                </c:pt>
                <c:pt idx="243">
                  <c:v>40391</c:v>
                </c:pt>
                <c:pt idx="244">
                  <c:v>40422</c:v>
                </c:pt>
                <c:pt idx="245">
                  <c:v>40452</c:v>
                </c:pt>
                <c:pt idx="246">
                  <c:v>40483</c:v>
                </c:pt>
                <c:pt idx="247">
                  <c:v>40513</c:v>
                </c:pt>
                <c:pt idx="248">
                  <c:v>40544</c:v>
                </c:pt>
                <c:pt idx="249">
                  <c:v>40575</c:v>
                </c:pt>
                <c:pt idx="250">
                  <c:v>40603</c:v>
                </c:pt>
                <c:pt idx="251">
                  <c:v>40634</c:v>
                </c:pt>
                <c:pt idx="252">
                  <c:v>40664</c:v>
                </c:pt>
                <c:pt idx="253">
                  <c:v>40695</c:v>
                </c:pt>
                <c:pt idx="254">
                  <c:v>40725</c:v>
                </c:pt>
                <c:pt idx="255">
                  <c:v>40756</c:v>
                </c:pt>
                <c:pt idx="256">
                  <c:v>40787</c:v>
                </c:pt>
                <c:pt idx="257">
                  <c:v>40817</c:v>
                </c:pt>
                <c:pt idx="258">
                  <c:v>40848</c:v>
                </c:pt>
                <c:pt idx="259">
                  <c:v>40878</c:v>
                </c:pt>
                <c:pt idx="260">
                  <c:v>40909</c:v>
                </c:pt>
                <c:pt idx="261">
                  <c:v>40940</c:v>
                </c:pt>
                <c:pt idx="262">
                  <c:v>40969</c:v>
                </c:pt>
                <c:pt idx="263">
                  <c:v>41000</c:v>
                </c:pt>
                <c:pt idx="264">
                  <c:v>41030</c:v>
                </c:pt>
                <c:pt idx="265">
                  <c:v>41061</c:v>
                </c:pt>
                <c:pt idx="266">
                  <c:v>41091</c:v>
                </c:pt>
                <c:pt idx="267">
                  <c:v>41122</c:v>
                </c:pt>
                <c:pt idx="268">
                  <c:v>41153</c:v>
                </c:pt>
                <c:pt idx="269">
                  <c:v>41183</c:v>
                </c:pt>
                <c:pt idx="270">
                  <c:v>41214</c:v>
                </c:pt>
                <c:pt idx="271">
                  <c:v>41244</c:v>
                </c:pt>
                <c:pt idx="272">
                  <c:v>41275</c:v>
                </c:pt>
                <c:pt idx="273">
                  <c:v>41306</c:v>
                </c:pt>
                <c:pt idx="274">
                  <c:v>41334</c:v>
                </c:pt>
                <c:pt idx="275">
                  <c:v>41365</c:v>
                </c:pt>
                <c:pt idx="276">
                  <c:v>41395</c:v>
                </c:pt>
                <c:pt idx="277">
                  <c:v>41426</c:v>
                </c:pt>
                <c:pt idx="278">
                  <c:v>41456</c:v>
                </c:pt>
                <c:pt idx="279">
                  <c:v>41487</c:v>
                </c:pt>
                <c:pt idx="280">
                  <c:v>41518</c:v>
                </c:pt>
                <c:pt idx="281">
                  <c:v>41548</c:v>
                </c:pt>
                <c:pt idx="282">
                  <c:v>41579</c:v>
                </c:pt>
                <c:pt idx="283">
                  <c:v>41609</c:v>
                </c:pt>
                <c:pt idx="284">
                  <c:v>41640</c:v>
                </c:pt>
                <c:pt idx="285">
                  <c:v>41671</c:v>
                </c:pt>
                <c:pt idx="286">
                  <c:v>41699</c:v>
                </c:pt>
                <c:pt idx="287">
                  <c:v>41730</c:v>
                </c:pt>
                <c:pt idx="288">
                  <c:v>41760</c:v>
                </c:pt>
                <c:pt idx="289">
                  <c:v>41791</c:v>
                </c:pt>
                <c:pt idx="290">
                  <c:v>41821</c:v>
                </c:pt>
                <c:pt idx="291">
                  <c:v>41852</c:v>
                </c:pt>
                <c:pt idx="292">
                  <c:v>41883</c:v>
                </c:pt>
                <c:pt idx="293">
                  <c:v>41913</c:v>
                </c:pt>
                <c:pt idx="294">
                  <c:v>41944</c:v>
                </c:pt>
                <c:pt idx="295">
                  <c:v>41974</c:v>
                </c:pt>
                <c:pt idx="296">
                  <c:v>42005</c:v>
                </c:pt>
                <c:pt idx="297">
                  <c:v>42036</c:v>
                </c:pt>
                <c:pt idx="298">
                  <c:v>42064</c:v>
                </c:pt>
                <c:pt idx="299">
                  <c:v>42095</c:v>
                </c:pt>
                <c:pt idx="300">
                  <c:v>42125</c:v>
                </c:pt>
                <c:pt idx="301">
                  <c:v>42156</c:v>
                </c:pt>
                <c:pt idx="302">
                  <c:v>42186</c:v>
                </c:pt>
                <c:pt idx="303">
                  <c:v>42217</c:v>
                </c:pt>
                <c:pt idx="304">
                  <c:v>42248</c:v>
                </c:pt>
                <c:pt idx="305">
                  <c:v>42278</c:v>
                </c:pt>
                <c:pt idx="306">
                  <c:v>42309</c:v>
                </c:pt>
                <c:pt idx="307">
                  <c:v>42339</c:v>
                </c:pt>
                <c:pt idx="308">
                  <c:v>42370</c:v>
                </c:pt>
                <c:pt idx="309">
                  <c:v>42401</c:v>
                </c:pt>
                <c:pt idx="310">
                  <c:v>42430</c:v>
                </c:pt>
                <c:pt idx="311">
                  <c:v>42461</c:v>
                </c:pt>
                <c:pt idx="312">
                  <c:v>42491</c:v>
                </c:pt>
                <c:pt idx="313">
                  <c:v>42522</c:v>
                </c:pt>
                <c:pt idx="314">
                  <c:v>42552</c:v>
                </c:pt>
                <c:pt idx="315">
                  <c:v>42583</c:v>
                </c:pt>
                <c:pt idx="316">
                  <c:v>42614</c:v>
                </c:pt>
                <c:pt idx="317">
                  <c:v>42644</c:v>
                </c:pt>
                <c:pt idx="318">
                  <c:v>42675</c:v>
                </c:pt>
                <c:pt idx="319">
                  <c:v>42705</c:v>
                </c:pt>
                <c:pt idx="320">
                  <c:v>42736</c:v>
                </c:pt>
                <c:pt idx="321">
                  <c:v>42767</c:v>
                </c:pt>
                <c:pt idx="322">
                  <c:v>42795</c:v>
                </c:pt>
                <c:pt idx="323">
                  <c:v>42826</c:v>
                </c:pt>
                <c:pt idx="324">
                  <c:v>42856</c:v>
                </c:pt>
                <c:pt idx="325">
                  <c:v>42887</c:v>
                </c:pt>
                <c:pt idx="326">
                  <c:v>42917</c:v>
                </c:pt>
                <c:pt idx="327">
                  <c:v>42948</c:v>
                </c:pt>
                <c:pt idx="328">
                  <c:v>42979</c:v>
                </c:pt>
                <c:pt idx="329">
                  <c:v>43009</c:v>
                </c:pt>
                <c:pt idx="330">
                  <c:v>43040</c:v>
                </c:pt>
                <c:pt idx="331">
                  <c:v>43070</c:v>
                </c:pt>
                <c:pt idx="332">
                  <c:v>43101</c:v>
                </c:pt>
                <c:pt idx="333">
                  <c:v>43132</c:v>
                </c:pt>
                <c:pt idx="334">
                  <c:v>43160</c:v>
                </c:pt>
                <c:pt idx="335">
                  <c:v>43191</c:v>
                </c:pt>
                <c:pt idx="336">
                  <c:v>43221</c:v>
                </c:pt>
                <c:pt idx="337">
                  <c:v>43252</c:v>
                </c:pt>
                <c:pt idx="338">
                  <c:v>43282</c:v>
                </c:pt>
                <c:pt idx="339">
                  <c:v>43313</c:v>
                </c:pt>
                <c:pt idx="340">
                  <c:v>43344</c:v>
                </c:pt>
                <c:pt idx="341">
                  <c:v>43374</c:v>
                </c:pt>
                <c:pt idx="342">
                  <c:v>43405</c:v>
                </c:pt>
                <c:pt idx="343">
                  <c:v>43435</c:v>
                </c:pt>
                <c:pt idx="344">
                  <c:v>43466</c:v>
                </c:pt>
                <c:pt idx="345">
                  <c:v>43497</c:v>
                </c:pt>
                <c:pt idx="346">
                  <c:v>43525</c:v>
                </c:pt>
                <c:pt idx="347">
                  <c:v>43556</c:v>
                </c:pt>
                <c:pt idx="348">
                  <c:v>43586</c:v>
                </c:pt>
                <c:pt idx="349">
                  <c:v>43617</c:v>
                </c:pt>
                <c:pt idx="350">
                  <c:v>43647</c:v>
                </c:pt>
                <c:pt idx="351">
                  <c:v>43678</c:v>
                </c:pt>
                <c:pt idx="352">
                  <c:v>43709</c:v>
                </c:pt>
                <c:pt idx="353">
                  <c:v>43739</c:v>
                </c:pt>
                <c:pt idx="354">
                  <c:v>43770</c:v>
                </c:pt>
                <c:pt idx="355">
                  <c:v>43800</c:v>
                </c:pt>
                <c:pt idx="356">
                  <c:v>43831</c:v>
                </c:pt>
                <c:pt idx="357">
                  <c:v>43862</c:v>
                </c:pt>
                <c:pt idx="358">
                  <c:v>43891</c:v>
                </c:pt>
                <c:pt idx="359">
                  <c:v>43922</c:v>
                </c:pt>
                <c:pt idx="360">
                  <c:v>43952</c:v>
                </c:pt>
              </c:numCache>
            </c:numRef>
          </c:cat>
          <c:val>
            <c:numRef>
              <c:f>Gulf_Coast_UI_Claims_Estimates!$AH$6:$AH$366</c:f>
              <c:numCache>
                <c:formatCode>General</c:formatCode>
                <c:ptCount val="361"/>
                <c:pt idx="322" formatCode="#,##0">
                  <c:v>37123.902569901795</c:v>
                </c:pt>
                <c:pt idx="323" formatCode="#,##0">
                  <c:v>36805</c:v>
                </c:pt>
                <c:pt idx="324" formatCode="#,##0">
                  <c:v>36217</c:v>
                </c:pt>
                <c:pt idx="325" formatCode="#,##0">
                  <c:v>38904</c:v>
                </c:pt>
                <c:pt idx="326" formatCode="#,##0">
                  <c:v>39024</c:v>
                </c:pt>
                <c:pt idx="327" formatCode="#,##0">
                  <c:v>37449</c:v>
                </c:pt>
                <c:pt idx="328" formatCode="#,##0">
                  <c:v>41240</c:v>
                </c:pt>
                <c:pt idx="329" formatCode="#,##0">
                  <c:v>35684</c:v>
                </c:pt>
                <c:pt idx="330" formatCode="#,##0">
                  <c:v>34847</c:v>
                </c:pt>
                <c:pt idx="331" formatCode="#,##0">
                  <c:v>35295</c:v>
                </c:pt>
                <c:pt idx="332" formatCode="#,##0">
                  <c:v>34941</c:v>
                </c:pt>
                <c:pt idx="333" formatCode="#,##0">
                  <c:v>31361</c:v>
                </c:pt>
                <c:pt idx="334" formatCode="#,##0">
                  <c:v>29013</c:v>
                </c:pt>
                <c:pt idx="335" formatCode="#,##0">
                  <c:v>27959</c:v>
                </c:pt>
                <c:pt idx="336" formatCode="#,##0">
                  <c:v>27880</c:v>
                </c:pt>
                <c:pt idx="337" formatCode="#,##0">
                  <c:v>28957</c:v>
                </c:pt>
                <c:pt idx="338" formatCode="#,##0">
                  <c:v>29737</c:v>
                </c:pt>
                <c:pt idx="339" formatCode="#,##0">
                  <c:v>27873</c:v>
                </c:pt>
                <c:pt idx="340" formatCode="#,##0">
                  <c:v>25919</c:v>
                </c:pt>
                <c:pt idx="341" formatCode="#,##0">
                  <c:v>23389</c:v>
                </c:pt>
                <c:pt idx="342" formatCode="#,##0">
                  <c:v>24576</c:v>
                </c:pt>
                <c:pt idx="343" formatCode="#,##0">
                  <c:v>26101</c:v>
                </c:pt>
                <c:pt idx="344" formatCode="#,##0">
                  <c:v>27605</c:v>
                </c:pt>
                <c:pt idx="345" formatCode="#,##0">
                  <c:v>26639</c:v>
                </c:pt>
                <c:pt idx="346" formatCode="#,##0">
                  <c:v>26026</c:v>
                </c:pt>
                <c:pt idx="347" formatCode="#,##0">
                  <c:v>25606</c:v>
                </c:pt>
                <c:pt idx="348" formatCode="#,##0">
                  <c:v>26444</c:v>
                </c:pt>
                <c:pt idx="349" formatCode="#,##0">
                  <c:v>29075</c:v>
                </c:pt>
                <c:pt idx="350" formatCode="#,##0">
                  <c:v>29944</c:v>
                </c:pt>
                <c:pt idx="351" formatCode="#,##0">
                  <c:v>28485</c:v>
                </c:pt>
                <c:pt idx="352" formatCode="#,##0">
                  <c:v>26863</c:v>
                </c:pt>
                <c:pt idx="353" formatCode="#,##0">
                  <c:v>26151</c:v>
                </c:pt>
                <c:pt idx="354" formatCode="#,##0">
                  <c:v>27633</c:v>
                </c:pt>
                <c:pt idx="355" formatCode="#,##0">
                  <c:v>30560</c:v>
                </c:pt>
                <c:pt idx="356" formatCode="#,##0">
                  <c:v>32588</c:v>
                </c:pt>
                <c:pt idx="357" formatCode="#,##0">
                  <c:v>31020</c:v>
                </c:pt>
                <c:pt idx="358" formatCode="#,##0">
                  <c:v>32988</c:v>
                </c:pt>
                <c:pt idx="359" formatCode="#,##0">
                  <c:v>232676</c:v>
                </c:pt>
                <c:pt idx="360" formatCode="#,##0">
                  <c:v>265268</c:v>
                </c:pt>
              </c:numCache>
            </c:numRef>
          </c:val>
          <c:smooth val="0"/>
          <c:extLst>
            <c:ext xmlns:c16="http://schemas.microsoft.com/office/drawing/2014/chart" uri="{C3380CC4-5D6E-409C-BE32-E72D297353CC}">
              <c16:uniqueId val="{0000000A-795B-4D63-BE1A-B84CBC61CAAA}"/>
            </c:ext>
          </c:extLst>
        </c:ser>
        <c:dLbls>
          <c:showLegendKey val="0"/>
          <c:showVal val="0"/>
          <c:showCatName val="0"/>
          <c:showSerName val="0"/>
          <c:showPercent val="0"/>
          <c:showBubbleSize val="0"/>
        </c:dLbls>
        <c:marker val="1"/>
        <c:smooth val="0"/>
        <c:axId val="523380800"/>
        <c:axId val="523381456"/>
      </c:lineChart>
      <c:dateAx>
        <c:axId val="523380800"/>
        <c:scaling>
          <c:orientation val="minMax"/>
        </c:scaling>
        <c:delete val="0"/>
        <c:axPos val="b"/>
        <c:numFmt formatCode="[$-409]mmm\-yy;@"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523381456"/>
        <c:crosses val="autoZero"/>
        <c:auto val="1"/>
        <c:lblOffset val="100"/>
        <c:baseTimeUnit val="months"/>
        <c:majorUnit val="3"/>
        <c:majorTimeUnit val="years"/>
      </c:dateAx>
      <c:valAx>
        <c:axId val="523381456"/>
        <c:scaling>
          <c:orientation val="minMax"/>
          <c:max val="3200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crossAx val="523380800"/>
        <c:crosses val="autoZero"/>
        <c:crossBetween val="between"/>
        <c:majorUnit val="40000"/>
      </c:valAx>
      <c:spPr>
        <a:noFill/>
        <a:ln>
          <a:noFill/>
        </a:ln>
        <a:effectLst/>
      </c:spPr>
    </c:plotArea>
    <c:legend>
      <c:legendPos val="t"/>
      <c:layout>
        <c:manualLayout>
          <c:xMode val="edge"/>
          <c:yMode val="edge"/>
          <c:x val="0.10390302619457337"/>
          <c:y val="9.203415279870826E-2"/>
          <c:w val="0.26837887399836613"/>
          <c:h val="0.231965160370489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w Cen MT" panose="020B06020201040206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lumMod val="75000"/>
              <a:lumOff val="25000"/>
            </a:schemeClr>
          </a:solidFill>
          <a:latin typeface="Tw Cen MT" panose="020B06020201040206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0.00742</cdr:x>
      <cdr:y>0.93931</cdr:y>
    </cdr:from>
    <cdr:to>
      <cdr:x>0.18031</cdr:x>
      <cdr:y>1</cdr:y>
    </cdr:to>
    <cdr:sp macro="" textlink="">
      <cdr:nvSpPr>
        <cdr:cNvPr id="3" name="TextBox 1">
          <a:extLst xmlns:a="http://schemas.openxmlformats.org/drawingml/2006/main">
            <a:ext uri="{FF2B5EF4-FFF2-40B4-BE49-F238E27FC236}">
              <a16:creationId xmlns:a16="http://schemas.microsoft.com/office/drawing/2014/main" id="{C47EDF38-5C8C-4E65-8857-6AEA2ED71EDC}"/>
            </a:ext>
          </a:extLst>
        </cdr:cNvPr>
        <cdr:cNvSpPr txBox="1"/>
      </cdr:nvSpPr>
      <cdr:spPr>
        <a:xfrm xmlns:a="http://schemas.openxmlformats.org/drawingml/2006/main">
          <a:off x="50800" y="3805729"/>
          <a:ext cx="1183081" cy="24590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a:solidFill>
                <a:srgbClr val="3590A9"/>
              </a:solidFill>
              <a:latin typeface="Tw Cen MT" panose="020B0602020104020603" pitchFamily="34" charset="0"/>
            </a:rPr>
            <a:t>Source: TWC/BLS</a:t>
          </a:r>
        </a:p>
      </cdr:txBody>
    </cdr:sp>
  </cdr:relSizeAnchor>
</c:userShapes>
</file>

<file path=ppt/drawings/drawing2.xml><?xml version="1.0" encoding="utf-8"?>
<c:userShapes xmlns:c="http://schemas.openxmlformats.org/drawingml/2006/chart">
  <cdr:relSizeAnchor xmlns:cdr="http://schemas.openxmlformats.org/drawingml/2006/chartDrawing">
    <cdr:from>
      <cdr:x>0.00741</cdr:x>
      <cdr:y>0.94664</cdr:y>
    </cdr:from>
    <cdr:to>
      <cdr:x>0.28056</cdr:x>
      <cdr:y>1</cdr:y>
    </cdr:to>
    <cdr:sp macro="" textlink="">
      <cdr:nvSpPr>
        <cdr:cNvPr id="2" name="TextBox 1"/>
        <cdr:cNvSpPr txBox="1"/>
      </cdr:nvSpPr>
      <cdr:spPr>
        <a:xfrm xmlns:a="http://schemas.openxmlformats.org/drawingml/2006/main">
          <a:off x="50819" y="3041650"/>
          <a:ext cx="1873232" cy="1714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dirty="0">
              <a:solidFill>
                <a:srgbClr val="2D7A8F"/>
              </a:solidFill>
              <a:latin typeface="Tw Cen MT" panose="020B0602020104020603" pitchFamily="34" charset="0"/>
            </a:rPr>
            <a:t>Source: </a:t>
          </a:r>
          <a:r>
            <a:rPr lang="en-US" sz="900" baseline="0" dirty="0">
              <a:solidFill>
                <a:srgbClr val="2D7A8F"/>
              </a:solidFill>
              <a:latin typeface="Tw Cen MT" panose="020B0602020104020603" pitchFamily="34" charset="0"/>
            </a:rPr>
            <a:t>Texas Workforce Commission</a:t>
          </a:r>
          <a:endParaRPr lang="en-US" sz="900" dirty="0">
            <a:solidFill>
              <a:srgbClr val="2D7A8F"/>
            </a:solidFill>
            <a:latin typeface="Tw Cen MT" panose="020B0602020104020603" pitchFamily="34" charset="0"/>
          </a:endParaRPr>
        </a:p>
      </cdr:txBody>
    </cdr:sp>
  </cdr:relSizeAnchor>
  <cdr:relSizeAnchor xmlns:cdr="http://schemas.openxmlformats.org/drawingml/2006/chartDrawing">
    <cdr:from>
      <cdr:x>0.0665</cdr:x>
      <cdr:y>0.02379</cdr:y>
    </cdr:from>
    <cdr:to>
      <cdr:x>0.15603</cdr:x>
      <cdr:y>0.07509</cdr:y>
    </cdr:to>
    <cdr:sp macro="" textlink="">
      <cdr:nvSpPr>
        <cdr:cNvPr id="3" name="TextBox 2">
          <a:extLst xmlns:a="http://schemas.openxmlformats.org/drawingml/2006/main">
            <a:ext uri="{FF2B5EF4-FFF2-40B4-BE49-F238E27FC236}">
              <a16:creationId xmlns:a16="http://schemas.microsoft.com/office/drawing/2014/main" id="{D0560F71-37C3-442B-B07C-9731E60E1254}"/>
            </a:ext>
          </a:extLst>
        </cdr:cNvPr>
        <cdr:cNvSpPr txBox="1"/>
      </cdr:nvSpPr>
      <cdr:spPr>
        <a:xfrm xmlns:a="http://schemas.openxmlformats.org/drawingml/2006/main">
          <a:off x="744611" y="125358"/>
          <a:ext cx="1002453" cy="270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lumMod val="75000"/>
                  <a:lumOff val="25000"/>
                </a:schemeClr>
              </a:solidFill>
              <a:latin typeface="Tw Cen MT" panose="020B0602020104020603" pitchFamily="34" charset="0"/>
            </a:rPr>
            <a:t>In thousands</a:t>
          </a:r>
        </a:p>
      </cdr:txBody>
    </cdr:sp>
  </cdr:relSizeAnchor>
</c:userShapes>
</file>

<file path=ppt/drawings/drawing3.xml><?xml version="1.0" encoding="utf-8"?>
<c:userShapes xmlns:c="http://schemas.openxmlformats.org/drawingml/2006/chart">
  <cdr:relSizeAnchor xmlns:cdr="http://schemas.openxmlformats.org/drawingml/2006/chartDrawing">
    <cdr:from>
      <cdr:x>0.00337</cdr:x>
      <cdr:y>0.93099</cdr:y>
    </cdr:from>
    <cdr:to>
      <cdr:x>0.27652</cdr:x>
      <cdr:y>1</cdr:y>
    </cdr:to>
    <cdr:sp macro="" textlink="">
      <cdr:nvSpPr>
        <cdr:cNvPr id="2" name="TextBox 1"/>
        <cdr:cNvSpPr txBox="1"/>
      </cdr:nvSpPr>
      <cdr:spPr>
        <a:xfrm xmlns:a="http://schemas.openxmlformats.org/drawingml/2006/main">
          <a:off x="38074" y="4925719"/>
          <a:ext cx="3089538" cy="3651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dirty="0">
              <a:solidFill>
                <a:srgbClr val="2D7A8F"/>
              </a:solidFill>
              <a:latin typeface="Tw Cen MT" panose="020B0602020104020603" pitchFamily="34" charset="0"/>
            </a:rPr>
            <a:t>Source: </a:t>
          </a:r>
          <a:r>
            <a:rPr lang="en-US" sz="900" baseline="0" dirty="0">
              <a:solidFill>
                <a:srgbClr val="2D7A8F"/>
              </a:solidFill>
              <a:latin typeface="Tw Cen MT" panose="020B0602020104020603" pitchFamily="34" charset="0"/>
            </a:rPr>
            <a:t>Texas Workforce Commission</a:t>
          </a:r>
        </a:p>
        <a:p xmlns:a="http://schemas.openxmlformats.org/drawingml/2006/main">
          <a:pPr algn="l"/>
          <a:r>
            <a:rPr lang="en-US" sz="900" baseline="0" dirty="0">
              <a:solidFill>
                <a:schemeClr val="tx1">
                  <a:lumMod val="75000"/>
                  <a:lumOff val="25000"/>
                </a:schemeClr>
              </a:solidFill>
              <a:latin typeface="Tw Cen MT" panose="020B0602020104020603" pitchFamily="34" charset="0"/>
            </a:rPr>
            <a:t>Note: Data shown does not include initial filings under Pandemic Unemployment Assistance (PUA). </a:t>
          </a:r>
          <a:endParaRPr lang="en-US" sz="900" dirty="0">
            <a:solidFill>
              <a:schemeClr val="tx1">
                <a:lumMod val="75000"/>
                <a:lumOff val="25000"/>
              </a:schemeClr>
            </a:solidFill>
            <a:latin typeface="Tw Cen MT" panose="020B0602020104020603" pitchFamily="34" charset="0"/>
          </a:endParaRPr>
        </a:p>
      </cdr:txBody>
    </cdr:sp>
  </cdr:relSizeAnchor>
  <cdr:relSizeAnchor xmlns:cdr="http://schemas.openxmlformats.org/drawingml/2006/chartDrawing">
    <cdr:from>
      <cdr:x>0.07393</cdr:x>
      <cdr:y>0.12528</cdr:y>
    </cdr:from>
    <cdr:to>
      <cdr:x>0.16256</cdr:x>
      <cdr:y>0.17638</cdr:y>
    </cdr:to>
    <cdr:sp macro="" textlink="">
      <cdr:nvSpPr>
        <cdr:cNvPr id="3" name="TextBox 1">
          <a:extLst xmlns:a="http://schemas.openxmlformats.org/drawingml/2006/main">
            <a:ext uri="{FF2B5EF4-FFF2-40B4-BE49-F238E27FC236}">
              <a16:creationId xmlns:a16="http://schemas.microsoft.com/office/drawing/2014/main" id="{464139C2-E842-4389-9E8C-40B191D72F1F}"/>
            </a:ext>
          </a:extLst>
        </cdr:cNvPr>
        <cdr:cNvSpPr txBox="1"/>
      </cdr:nvSpPr>
      <cdr:spPr>
        <a:xfrm xmlns:a="http://schemas.openxmlformats.org/drawingml/2006/main">
          <a:off x="836211" y="662821"/>
          <a:ext cx="1002453" cy="270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lumMod val="75000"/>
                  <a:lumOff val="25000"/>
                </a:schemeClr>
              </a:solidFill>
              <a:latin typeface="Tw Cen MT" panose="020B0602020104020603" pitchFamily="34" charset="0"/>
            </a:rPr>
            <a:t>In thousands</a:t>
          </a:r>
        </a:p>
      </cdr:txBody>
    </cdr:sp>
  </cdr:relSizeAnchor>
</c:userShapes>
</file>

<file path=ppt/drawings/drawing4.xml><?xml version="1.0" encoding="utf-8"?>
<c:userShapes xmlns:c="http://schemas.openxmlformats.org/drawingml/2006/chart">
  <cdr:relSizeAnchor xmlns:cdr="http://schemas.openxmlformats.org/drawingml/2006/chartDrawing">
    <cdr:from>
      <cdr:x>0.47828</cdr:x>
      <cdr:y>0.5</cdr:y>
    </cdr:from>
    <cdr:to>
      <cdr:x>0.57612</cdr:x>
      <cdr:y>0.62332</cdr:y>
    </cdr:to>
    <cdr:sp macro="" textlink="">
      <cdr:nvSpPr>
        <cdr:cNvPr id="4" name="TextBox 3">
          <a:extLst xmlns:a="http://schemas.openxmlformats.org/drawingml/2006/main">
            <a:ext uri="{FF2B5EF4-FFF2-40B4-BE49-F238E27FC236}">
              <a16:creationId xmlns:a16="http://schemas.microsoft.com/office/drawing/2014/main" id="{22C1BC4E-B9BE-4C5D-A441-6F2711267537}"/>
            </a:ext>
          </a:extLst>
        </cdr:cNvPr>
        <cdr:cNvSpPr txBox="1"/>
      </cdr:nvSpPr>
      <cdr:spPr>
        <a:xfrm xmlns:a="http://schemas.openxmlformats.org/drawingml/2006/main">
          <a:off x="5503186" y="2553758"/>
          <a:ext cx="1125767" cy="6298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solidFill>
                <a:srgbClr val="B87214"/>
              </a:solidFill>
              <a:latin typeface="Tw Cen MT" panose="020B0602020104020603" pitchFamily="34" charset="0"/>
            </a:rPr>
            <a:t>Hurricane</a:t>
          </a:r>
          <a:r>
            <a:rPr lang="en-US" sz="1600" baseline="0" dirty="0">
              <a:solidFill>
                <a:srgbClr val="B87214"/>
              </a:solidFill>
              <a:latin typeface="Tw Cen MT" panose="020B0602020104020603" pitchFamily="34" charset="0"/>
            </a:rPr>
            <a:t> </a:t>
          </a:r>
        </a:p>
        <a:p xmlns:a="http://schemas.openxmlformats.org/drawingml/2006/main">
          <a:pPr algn="ctr"/>
          <a:r>
            <a:rPr lang="en-US" sz="1600" baseline="0" dirty="0">
              <a:solidFill>
                <a:srgbClr val="B87214"/>
              </a:solidFill>
              <a:latin typeface="Tw Cen MT" panose="020B0602020104020603" pitchFamily="34" charset="0"/>
            </a:rPr>
            <a:t>Katrina</a:t>
          </a:r>
          <a:endParaRPr lang="en-US" sz="1600" dirty="0">
            <a:solidFill>
              <a:srgbClr val="B87214"/>
            </a:solidFill>
            <a:latin typeface="Tw Cen MT" panose="020B0602020104020603" pitchFamily="34" charset="0"/>
          </a:endParaRPr>
        </a:p>
      </cdr:txBody>
    </cdr:sp>
  </cdr:relSizeAnchor>
  <cdr:relSizeAnchor xmlns:cdr="http://schemas.openxmlformats.org/drawingml/2006/chartDrawing">
    <cdr:from>
      <cdr:x>0.58067</cdr:x>
      <cdr:y>0.5</cdr:y>
    </cdr:from>
    <cdr:to>
      <cdr:x>0.64824</cdr:x>
      <cdr:y>0.62101</cdr:y>
    </cdr:to>
    <cdr:sp macro="" textlink="">
      <cdr:nvSpPr>
        <cdr:cNvPr id="5" name="TextBox 4">
          <a:extLst xmlns:a="http://schemas.openxmlformats.org/drawingml/2006/main">
            <a:ext uri="{FF2B5EF4-FFF2-40B4-BE49-F238E27FC236}">
              <a16:creationId xmlns:a16="http://schemas.microsoft.com/office/drawing/2014/main" id="{8B66F87B-FE8A-4334-BB5F-CAB4297A16C2}"/>
            </a:ext>
          </a:extLst>
        </cdr:cNvPr>
        <cdr:cNvSpPr txBox="1"/>
      </cdr:nvSpPr>
      <cdr:spPr>
        <a:xfrm xmlns:a="http://schemas.openxmlformats.org/drawingml/2006/main">
          <a:off x="6681295" y="2553758"/>
          <a:ext cx="777474" cy="618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solidFill>
                <a:srgbClr val="B87214"/>
              </a:solidFill>
              <a:latin typeface="Tw Cen MT" panose="020B0602020104020603" pitchFamily="34" charset="0"/>
            </a:rPr>
            <a:t>Hurricane</a:t>
          </a:r>
          <a:r>
            <a:rPr lang="en-US" sz="1600" baseline="0" dirty="0">
              <a:solidFill>
                <a:srgbClr val="B87214"/>
              </a:solidFill>
              <a:latin typeface="Tw Cen MT" panose="020B0602020104020603" pitchFamily="34" charset="0"/>
            </a:rPr>
            <a:t> </a:t>
          </a:r>
        </a:p>
        <a:p xmlns:a="http://schemas.openxmlformats.org/drawingml/2006/main">
          <a:pPr algn="ctr"/>
          <a:r>
            <a:rPr lang="en-US" sz="1600" baseline="0" dirty="0">
              <a:solidFill>
                <a:srgbClr val="B87214"/>
              </a:solidFill>
              <a:latin typeface="Tw Cen MT" panose="020B0602020104020603" pitchFamily="34" charset="0"/>
            </a:rPr>
            <a:t>Ike</a:t>
          </a:r>
        </a:p>
      </cdr:txBody>
    </cdr:sp>
  </cdr:relSizeAnchor>
  <cdr:relSizeAnchor xmlns:cdr="http://schemas.openxmlformats.org/drawingml/2006/chartDrawing">
    <cdr:from>
      <cdr:x>0.8448</cdr:x>
      <cdr:y>0.4884</cdr:y>
    </cdr:from>
    <cdr:to>
      <cdr:x>0.92213</cdr:x>
      <cdr:y>0.61343</cdr:y>
    </cdr:to>
    <cdr:sp macro="" textlink="">
      <cdr:nvSpPr>
        <cdr:cNvPr id="6" name="TextBox 5">
          <a:extLst xmlns:a="http://schemas.openxmlformats.org/drawingml/2006/main">
            <a:ext uri="{FF2B5EF4-FFF2-40B4-BE49-F238E27FC236}">
              <a16:creationId xmlns:a16="http://schemas.microsoft.com/office/drawing/2014/main" id="{B1FCCE9D-2050-4CDA-A3E6-0A1A9A99FB86}"/>
            </a:ext>
          </a:extLst>
        </cdr:cNvPr>
        <cdr:cNvSpPr txBox="1"/>
      </cdr:nvSpPr>
      <cdr:spPr>
        <a:xfrm xmlns:a="http://schemas.openxmlformats.org/drawingml/2006/main">
          <a:off x="9720486" y="2494491"/>
          <a:ext cx="889774" cy="6386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solidFill>
                <a:srgbClr val="B87214"/>
              </a:solidFill>
              <a:latin typeface="Tw Cen MT" panose="020B0602020104020603" pitchFamily="34" charset="0"/>
            </a:rPr>
            <a:t>Hurricane </a:t>
          </a:r>
        </a:p>
        <a:p xmlns:a="http://schemas.openxmlformats.org/drawingml/2006/main">
          <a:pPr algn="ctr"/>
          <a:r>
            <a:rPr lang="en-US" sz="1600" b="0" i="0" u="none" strike="noStrike" kern="1200" baseline="0" dirty="0">
              <a:solidFill>
                <a:srgbClr val="B87214"/>
              </a:solidFill>
              <a:latin typeface="Tw Cen MT" panose="020B0602020104020603" pitchFamily="34" charset="0"/>
              <a:ea typeface="+mn-ea"/>
              <a:cs typeface="+mn-cs"/>
            </a:rPr>
            <a:t>Harvey</a:t>
          </a:r>
        </a:p>
      </cdr:txBody>
    </cdr:sp>
  </cdr:relSizeAnchor>
  <cdr:relSizeAnchor xmlns:cdr="http://schemas.openxmlformats.org/drawingml/2006/chartDrawing">
    <cdr:from>
      <cdr:x>0</cdr:x>
      <cdr:y>0.96327</cdr:y>
    </cdr:from>
    <cdr:to>
      <cdr:x>0.89244</cdr:x>
      <cdr:y>1</cdr:y>
    </cdr:to>
    <cdr:sp macro="" textlink="">
      <cdr:nvSpPr>
        <cdr:cNvPr id="8" name="TextBox 19">
          <a:extLst xmlns:a="http://schemas.openxmlformats.org/drawingml/2006/main">
            <a:ext uri="{FF2B5EF4-FFF2-40B4-BE49-F238E27FC236}">
              <a16:creationId xmlns:a16="http://schemas.microsoft.com/office/drawing/2014/main" id="{5161F865-64C7-43D5-9268-B47231300E08}"/>
            </a:ext>
          </a:extLst>
        </cdr:cNvPr>
        <cdr:cNvSpPr txBox="1"/>
      </cdr:nvSpPr>
      <cdr:spPr>
        <a:xfrm xmlns:a="http://schemas.openxmlformats.org/drawingml/2006/main">
          <a:off x="0" y="4919897"/>
          <a:ext cx="10268593" cy="1876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800" dirty="0">
              <a:latin typeface="Tw Cen MT" panose="020B0602020104020603" pitchFamily="34" charset="0"/>
            </a:rPr>
            <a:t>*Note: All values from April</a:t>
          </a:r>
          <a:r>
            <a:rPr lang="en-US" sz="800" baseline="0" dirty="0">
              <a:latin typeface="Tw Cen MT" panose="020B0602020104020603" pitchFamily="34" charset="0"/>
            </a:rPr>
            <a:t> 2017 to April 2020 are actual continuing claims as of the 12th of the month issued at the time of release of monthly CES and </a:t>
          </a:r>
          <a:r>
            <a:rPr lang="en-US" sz="800" baseline="0" dirty="0" err="1">
              <a:latin typeface="Tw Cen MT" panose="020B0602020104020603" pitchFamily="34" charset="0"/>
            </a:rPr>
            <a:t>LAUS</a:t>
          </a:r>
          <a:r>
            <a:rPr lang="en-US" sz="800" baseline="0" dirty="0">
              <a:latin typeface="Tw Cen MT" panose="020B0602020104020603" pitchFamily="34" charset="0"/>
            </a:rPr>
            <a:t> data.</a:t>
          </a:r>
        </a:p>
      </cdr:txBody>
    </cdr:sp>
  </cdr:relSizeAnchor>
  <cdr:relSizeAnchor xmlns:cdr="http://schemas.openxmlformats.org/drawingml/2006/chartDrawing">
    <cdr:from>
      <cdr:x>0</cdr:x>
      <cdr:y>0.92609</cdr:y>
    </cdr:from>
    <cdr:to>
      <cdr:x>0.48104</cdr:x>
      <cdr:y>0.96617</cdr:y>
    </cdr:to>
    <cdr:sp macro="" textlink="">
      <cdr:nvSpPr>
        <cdr:cNvPr id="2" name="TextBox 1">
          <a:extLst xmlns:a="http://schemas.openxmlformats.org/drawingml/2006/main">
            <a:ext uri="{FF2B5EF4-FFF2-40B4-BE49-F238E27FC236}">
              <a16:creationId xmlns:a16="http://schemas.microsoft.com/office/drawing/2014/main" id="{F23A3043-DB32-47C9-9541-7984EA010EEF}"/>
            </a:ext>
          </a:extLst>
        </cdr:cNvPr>
        <cdr:cNvSpPr txBox="1"/>
      </cdr:nvSpPr>
      <cdr:spPr>
        <a:xfrm xmlns:a="http://schemas.openxmlformats.org/drawingml/2006/main">
          <a:off x="0" y="4730044"/>
          <a:ext cx="5534942" cy="204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800" dirty="0">
              <a:solidFill>
                <a:srgbClr val="2D7A8F"/>
              </a:solidFill>
              <a:latin typeface="Tw Cen MT" panose="020B0602020104020603" pitchFamily="34" charset="0"/>
            </a:rPr>
            <a:t>Source: </a:t>
          </a:r>
          <a:r>
            <a:rPr lang="en-US" sz="800" baseline="0" dirty="0">
              <a:solidFill>
                <a:srgbClr val="2D7A8F"/>
              </a:solidFill>
              <a:latin typeface="Tw Cen MT" panose="020B0602020104020603" pitchFamily="34" charset="0"/>
            </a:rPr>
            <a:t>Texas Workforce Commission, </a:t>
          </a:r>
          <a:r>
            <a:rPr lang="en-US" sz="800" baseline="0" dirty="0" err="1">
              <a:solidFill>
                <a:srgbClr val="2D7A8F"/>
              </a:solidFill>
              <a:latin typeface="Tw Cen MT" panose="020B0602020104020603" pitchFamily="34" charset="0"/>
            </a:rPr>
            <a:t>DOLETA</a:t>
          </a:r>
          <a:endParaRPr lang="en-US" sz="800" dirty="0">
            <a:solidFill>
              <a:srgbClr val="2D7A8F"/>
            </a:solidFill>
            <a:latin typeface="Tw Cen MT" panose="020B0602020104020603" pitchFamily="34" charset="0"/>
          </a:endParaRPr>
        </a:p>
      </cdr:txBody>
    </cdr:sp>
  </cdr:relSizeAnchor>
  <cdr:relSizeAnchor xmlns:cdr="http://schemas.openxmlformats.org/drawingml/2006/chartDrawing">
    <cdr:from>
      <cdr:x>0.90027</cdr:x>
      <cdr:y>0</cdr:y>
    </cdr:from>
    <cdr:to>
      <cdr:x>0.97941</cdr:x>
      <cdr:y>0.06801</cdr:y>
    </cdr:to>
    <cdr:sp macro="" textlink="">
      <cdr:nvSpPr>
        <cdr:cNvPr id="10" name="TextBox 5"/>
        <cdr:cNvSpPr txBox="1"/>
      </cdr:nvSpPr>
      <cdr:spPr>
        <a:xfrm xmlns:a="http://schemas.openxmlformats.org/drawingml/2006/main">
          <a:off x="10358686" y="0"/>
          <a:ext cx="910601" cy="3473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rgbClr val="B87214"/>
              </a:solidFill>
              <a:latin typeface="Tw Cen MT" panose="020B0602020104020603" pitchFamily="34" charset="0"/>
            </a:rPr>
            <a:t>COVID-19</a:t>
          </a:r>
        </a:p>
      </cdr:txBody>
    </cdr:sp>
  </cdr:relSizeAnchor>
  <cdr:relSizeAnchor xmlns:cdr="http://schemas.openxmlformats.org/drawingml/2006/chartDrawing">
    <cdr:from>
      <cdr:x>0.58403</cdr:x>
      <cdr:y>0.21042</cdr:y>
    </cdr:from>
    <cdr:to>
      <cdr:x>0.69329</cdr:x>
      <cdr:y>0.38334</cdr:y>
    </cdr:to>
    <cdr:sp macro="" textlink="">
      <cdr:nvSpPr>
        <cdr:cNvPr id="11" name="TextBox 10">
          <a:extLst xmlns:a="http://schemas.openxmlformats.org/drawingml/2006/main">
            <a:ext uri="{FF2B5EF4-FFF2-40B4-BE49-F238E27FC236}">
              <a16:creationId xmlns:a16="http://schemas.microsoft.com/office/drawing/2014/main" id="{7A252182-7111-4381-92C0-782494832DE5}"/>
            </a:ext>
          </a:extLst>
        </cdr:cNvPr>
        <cdr:cNvSpPr txBox="1"/>
      </cdr:nvSpPr>
      <cdr:spPr>
        <a:xfrm xmlns:a="http://schemas.openxmlformats.org/drawingml/2006/main">
          <a:off x="6719975" y="1074700"/>
          <a:ext cx="1257167" cy="8832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aseline="0" dirty="0">
              <a:solidFill>
                <a:srgbClr val="B87214"/>
              </a:solidFill>
              <a:latin typeface="Tw Cen MT" panose="020B0602020104020603" pitchFamily="34" charset="0"/>
            </a:rPr>
            <a:t>Great</a:t>
          </a:r>
        </a:p>
        <a:p xmlns:a="http://schemas.openxmlformats.org/drawingml/2006/main">
          <a:pPr algn="ctr"/>
          <a:r>
            <a:rPr lang="en-US" sz="1600" baseline="0" dirty="0">
              <a:solidFill>
                <a:srgbClr val="B87214"/>
              </a:solidFill>
              <a:latin typeface="Tw Cen MT" panose="020B0602020104020603" pitchFamily="34" charset="0"/>
            </a:rPr>
            <a:t>Recession</a:t>
          </a:r>
        </a:p>
        <a:p xmlns:a="http://schemas.openxmlformats.org/drawingml/2006/main">
          <a:pPr algn="ctr"/>
          <a:r>
            <a:rPr lang="en-US" sz="1600" baseline="0" dirty="0">
              <a:solidFill>
                <a:srgbClr val="B87214"/>
              </a:solidFill>
              <a:latin typeface="Tw Cen MT" panose="020B0602020104020603" pitchFamily="34" charset="0"/>
            </a:rPr>
            <a:t>Peak</a:t>
          </a:r>
        </a:p>
      </cdr:txBody>
    </cdr:sp>
  </cdr:relSizeAnchor>
</c:userShapes>
</file>

<file path=ppt/drawings/drawing5.xml><?xml version="1.0" encoding="utf-8"?>
<c:userShapes xmlns:c="http://schemas.openxmlformats.org/drawingml/2006/chart">
  <cdr:relSizeAnchor xmlns:cdr="http://schemas.openxmlformats.org/drawingml/2006/chartDrawing">
    <cdr:from>
      <cdr:x>0.82742</cdr:x>
      <cdr:y>0.33703</cdr:y>
    </cdr:from>
    <cdr:to>
      <cdr:x>0.99346</cdr:x>
      <cdr:y>0.53675</cdr:y>
    </cdr:to>
    <cdr:sp macro="" textlink="">
      <cdr:nvSpPr>
        <cdr:cNvPr id="2" name="TextBox 3">
          <a:extLst xmlns:a="http://schemas.openxmlformats.org/drawingml/2006/main">
            <a:ext uri="{FF2B5EF4-FFF2-40B4-BE49-F238E27FC236}">
              <a16:creationId xmlns:a16="http://schemas.microsoft.com/office/drawing/2014/main" id="{96BFAA82-108F-4633-83E1-2FB37B62DCC8}"/>
            </a:ext>
          </a:extLst>
        </cdr:cNvPr>
        <cdr:cNvSpPr txBox="1"/>
      </cdr:nvSpPr>
      <cdr:spPr>
        <a:xfrm xmlns:a="http://schemas.openxmlformats.org/drawingml/2006/main">
          <a:off x="9639545" y="1817805"/>
          <a:ext cx="1934388" cy="107721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600" dirty="0">
              <a:solidFill>
                <a:schemeClr val="tx1">
                  <a:lumMod val="75000"/>
                  <a:lumOff val="25000"/>
                </a:schemeClr>
              </a:solidFill>
              <a:latin typeface="Tw Cen MT" panose="020B0602020104020603" pitchFamily="34" charset="0"/>
            </a:rPr>
            <a:t>Net Change: </a:t>
          </a:r>
        </a:p>
        <a:p xmlns:a="http://schemas.openxmlformats.org/drawingml/2006/main">
          <a:pPr algn="ctr"/>
          <a:r>
            <a:rPr lang="en-US" sz="1600" dirty="0">
              <a:solidFill>
                <a:schemeClr val="tx1">
                  <a:lumMod val="75000"/>
                  <a:lumOff val="25000"/>
                </a:schemeClr>
              </a:solidFill>
              <a:latin typeface="Tw Cen MT" panose="020B0602020104020603" pitchFamily="34" charset="0"/>
            </a:rPr>
            <a:t>-61,882</a:t>
          </a:r>
        </a:p>
        <a:p xmlns:a="http://schemas.openxmlformats.org/drawingml/2006/main">
          <a:pPr algn="ctr"/>
          <a:r>
            <a:rPr lang="en-US" sz="1600" dirty="0">
              <a:solidFill>
                <a:schemeClr val="tx1">
                  <a:lumMod val="75000"/>
                  <a:lumOff val="25000"/>
                </a:schemeClr>
              </a:solidFill>
              <a:latin typeface="Tw Cen MT" panose="020B0602020104020603" pitchFamily="34" charset="0"/>
            </a:rPr>
            <a:t>Percent</a:t>
          </a:r>
          <a:r>
            <a:rPr lang="en-US" sz="1600" baseline="0" dirty="0">
              <a:solidFill>
                <a:schemeClr val="tx1">
                  <a:lumMod val="75000"/>
                  <a:lumOff val="25000"/>
                </a:schemeClr>
              </a:solidFill>
              <a:latin typeface="Tw Cen MT" panose="020B0602020104020603" pitchFamily="34" charset="0"/>
            </a:rPr>
            <a:t> Change: </a:t>
          </a:r>
        </a:p>
        <a:p xmlns:a="http://schemas.openxmlformats.org/drawingml/2006/main">
          <a:pPr algn="ctr"/>
          <a:r>
            <a:rPr lang="en-US" sz="1600" baseline="0" dirty="0">
              <a:solidFill>
                <a:schemeClr val="tx1">
                  <a:lumMod val="75000"/>
                  <a:lumOff val="25000"/>
                </a:schemeClr>
              </a:solidFill>
              <a:latin typeface="Tw Cen MT" panose="020B0602020104020603" pitchFamily="34" charset="0"/>
            </a:rPr>
            <a:t>-</a:t>
          </a:r>
          <a:r>
            <a:rPr lang="en-US" sz="1600" dirty="0">
              <a:solidFill>
                <a:schemeClr val="tx1">
                  <a:lumMod val="75000"/>
                  <a:lumOff val="25000"/>
                </a:schemeClr>
              </a:solidFill>
              <a:latin typeface="Tw Cen MT" panose="020B0602020104020603" pitchFamily="34" charset="0"/>
            </a:rPr>
            <a:t>41</a:t>
          </a:r>
          <a:r>
            <a:rPr lang="en-US" sz="1600" baseline="0" dirty="0">
              <a:solidFill>
                <a:schemeClr val="tx1">
                  <a:lumMod val="75000"/>
                  <a:lumOff val="25000"/>
                </a:schemeClr>
              </a:solidFill>
              <a:latin typeface="Tw Cen MT" panose="020B0602020104020603" pitchFamily="34" charset="0"/>
            </a:rPr>
            <a:t>%</a:t>
          </a:r>
          <a:endParaRPr lang="en-US" sz="1600" dirty="0">
            <a:solidFill>
              <a:schemeClr val="tx1">
                <a:lumMod val="75000"/>
                <a:lumOff val="25000"/>
              </a:schemeClr>
            </a:solidFill>
            <a:latin typeface="Tw Cen MT" panose="020B0602020104020603" pitchFamily="34" charset="0"/>
          </a:endParaRPr>
        </a:p>
      </cdr:txBody>
    </cdr:sp>
  </cdr:relSizeAnchor>
  <cdr:relSizeAnchor xmlns:cdr="http://schemas.openxmlformats.org/drawingml/2006/chartDrawing">
    <cdr:from>
      <cdr:x>0.91117</cdr:x>
      <cdr:y>0.25349</cdr:y>
    </cdr:from>
    <cdr:to>
      <cdr:x>0.91117</cdr:x>
      <cdr:y>0.31756</cdr:y>
    </cdr:to>
    <cdr:cxnSp macro="">
      <cdr:nvCxnSpPr>
        <cdr:cNvPr id="5" name="Straight Arrow Connector 4">
          <a:extLst xmlns:a="http://schemas.openxmlformats.org/drawingml/2006/main">
            <a:ext uri="{FF2B5EF4-FFF2-40B4-BE49-F238E27FC236}">
              <a16:creationId xmlns:a16="http://schemas.microsoft.com/office/drawing/2014/main" id="{0C29FCDB-6D69-4957-8E93-603B8B23A08D}"/>
            </a:ext>
          </a:extLst>
        </cdr:cNvPr>
        <cdr:cNvCxnSpPr/>
      </cdr:nvCxnSpPr>
      <cdr:spPr>
        <a:xfrm xmlns:a="http://schemas.openxmlformats.org/drawingml/2006/main" flipH="1" flipV="1">
          <a:off x="10615249" y="1367237"/>
          <a:ext cx="0" cy="345572"/>
        </a:xfrm>
        <a:prstGeom xmlns:a="http://schemas.openxmlformats.org/drawingml/2006/main" prst="straightConnector1">
          <a:avLst/>
        </a:prstGeom>
        <a:ln xmlns:a="http://schemas.openxmlformats.org/drawingml/2006/main" w="19050">
          <a:solidFill>
            <a:schemeClr val="tx1">
              <a:lumMod val="65000"/>
              <a:lumOff val="3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0.90961</cdr:x>
      <cdr:y>0.55318</cdr:y>
    </cdr:from>
    <cdr:to>
      <cdr:x>0.90961</cdr:x>
      <cdr:y>0.61724</cdr:y>
    </cdr:to>
    <cdr:cxnSp macro="">
      <cdr:nvCxnSpPr>
        <cdr:cNvPr id="6" name="Straight Arrow Connector 5">
          <a:extLst xmlns:a="http://schemas.openxmlformats.org/drawingml/2006/main">
            <a:ext uri="{FF2B5EF4-FFF2-40B4-BE49-F238E27FC236}">
              <a16:creationId xmlns:a16="http://schemas.microsoft.com/office/drawing/2014/main" id="{E657D240-19C6-4E2B-A0BE-ABAA8F3030F0}"/>
            </a:ext>
          </a:extLst>
        </cdr:cNvPr>
        <cdr:cNvCxnSpPr/>
      </cdr:nvCxnSpPr>
      <cdr:spPr>
        <a:xfrm xmlns:a="http://schemas.openxmlformats.org/drawingml/2006/main">
          <a:off x="10597034" y="2983650"/>
          <a:ext cx="0" cy="345517"/>
        </a:xfrm>
        <a:prstGeom xmlns:a="http://schemas.openxmlformats.org/drawingml/2006/main" prst="straightConnector1">
          <a:avLst/>
        </a:prstGeom>
        <a:ln xmlns:a="http://schemas.openxmlformats.org/drawingml/2006/main" w="19050">
          <a:solidFill>
            <a:schemeClr val="tx1">
              <a:lumMod val="65000"/>
              <a:lumOff val="3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0.00491</cdr:x>
      <cdr:y>0.85749</cdr:y>
    </cdr:from>
    <cdr:to>
      <cdr:x>0.1376</cdr:x>
      <cdr:y>0.91329</cdr:y>
    </cdr:to>
    <cdr:sp macro="" textlink="">
      <cdr:nvSpPr>
        <cdr:cNvPr id="7" name="TextBox 3">
          <a:extLst xmlns:a="http://schemas.openxmlformats.org/drawingml/2006/main">
            <a:ext uri="{FF2B5EF4-FFF2-40B4-BE49-F238E27FC236}">
              <a16:creationId xmlns:a16="http://schemas.microsoft.com/office/drawing/2014/main" id="{145C36F7-B22D-4B50-879D-E26EB1DDC670}"/>
            </a:ext>
          </a:extLst>
        </cdr:cNvPr>
        <cdr:cNvSpPr txBox="1"/>
      </cdr:nvSpPr>
      <cdr:spPr>
        <a:xfrm xmlns:a="http://schemas.openxmlformats.org/drawingml/2006/main">
          <a:off x="33290" y="3306863"/>
          <a:ext cx="899203" cy="215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050" dirty="0">
              <a:solidFill>
                <a:srgbClr val="2D7A8F"/>
              </a:solidFill>
              <a:latin typeface="Tw Cen MT" panose="020B0602020104020603" pitchFamily="34" charset="0"/>
            </a:rPr>
            <a:t>Source: </a:t>
          </a:r>
          <a:r>
            <a:rPr lang="en-US" sz="1050" dirty="0" err="1">
              <a:solidFill>
                <a:srgbClr val="2D7A8F"/>
              </a:solidFill>
              <a:latin typeface="Tw Cen MT" panose="020B0602020104020603" pitchFamily="34" charset="0"/>
            </a:rPr>
            <a:t>EMSI</a:t>
          </a:r>
          <a:endParaRPr lang="en-US" sz="1050" dirty="0">
            <a:solidFill>
              <a:srgbClr val="2D7A8F"/>
            </a:solidFill>
            <a:latin typeface="Tw Cen MT" panose="020B0602020104020603" pitchFamily="34" charset="0"/>
          </a:endParaRPr>
        </a:p>
      </cdr:txBody>
    </cdr:sp>
  </cdr:relSizeAnchor>
  <cdr:relSizeAnchor xmlns:cdr="http://schemas.openxmlformats.org/drawingml/2006/chartDrawing">
    <cdr:from>
      <cdr:x>0.56032</cdr:x>
      <cdr:y>0.61678</cdr:y>
    </cdr:from>
    <cdr:to>
      <cdr:x>0.72529</cdr:x>
      <cdr:y>0.7771</cdr:y>
    </cdr:to>
    <cdr:sp macro="" textlink="">
      <cdr:nvSpPr>
        <cdr:cNvPr id="9" name="TextBox 3"/>
        <cdr:cNvSpPr txBox="1"/>
      </cdr:nvSpPr>
      <cdr:spPr>
        <a:xfrm xmlns:a="http://schemas.openxmlformats.org/drawingml/2006/main">
          <a:off x="6527802" y="3326713"/>
          <a:ext cx="1921933" cy="86468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600" dirty="0">
              <a:solidFill>
                <a:schemeClr val="tx1">
                  <a:lumMod val="75000"/>
                  <a:lumOff val="25000"/>
                </a:schemeClr>
              </a:solidFill>
              <a:latin typeface="Tw Cen MT" panose="020B0602020104020603" pitchFamily="34" charset="0"/>
            </a:rPr>
            <a:t>Percent Change:</a:t>
          </a:r>
        </a:p>
        <a:p xmlns:a="http://schemas.openxmlformats.org/drawingml/2006/main">
          <a:pPr algn="ctr"/>
          <a:r>
            <a:rPr lang="en-US" sz="1600" dirty="0">
              <a:solidFill>
                <a:schemeClr val="tx1">
                  <a:lumMod val="75000"/>
                  <a:lumOff val="25000"/>
                </a:schemeClr>
              </a:solidFill>
              <a:latin typeface="Tw Cen MT" panose="020B0602020104020603" pitchFamily="34" charset="0"/>
            </a:rPr>
            <a:t>-19% </a:t>
          </a:r>
        </a:p>
        <a:p xmlns:a="http://schemas.openxmlformats.org/drawingml/2006/main">
          <a:pPr algn="ctr"/>
          <a:r>
            <a:rPr lang="en-US" sz="1600" dirty="0">
              <a:solidFill>
                <a:schemeClr val="tx1">
                  <a:lumMod val="75000"/>
                  <a:lumOff val="25000"/>
                </a:schemeClr>
              </a:solidFill>
              <a:latin typeface="Tw Cen MT" panose="020B0602020104020603" pitchFamily="34" charset="0"/>
            </a:rPr>
            <a:t>5/28 to 6/23</a:t>
          </a:r>
        </a:p>
        <a:p xmlns:a="http://schemas.openxmlformats.org/drawingml/2006/main">
          <a:pPr algn="ctr"/>
          <a:endParaRPr lang="en-US" sz="1600" dirty="0">
            <a:solidFill>
              <a:schemeClr val="tx1">
                <a:lumMod val="75000"/>
                <a:lumOff val="25000"/>
              </a:schemeClr>
            </a:solidFill>
            <a:latin typeface="Tw Cen MT" panose="020B0602020104020603" pitchFamily="34" charset="0"/>
          </a:endParaRPr>
        </a:p>
      </cdr:txBody>
    </cdr:sp>
  </cdr:relSizeAnchor>
  <cdr:relSizeAnchor xmlns:cdr="http://schemas.openxmlformats.org/drawingml/2006/chartDrawing">
    <cdr:from>
      <cdr:x>0.71655</cdr:x>
      <cdr:y>0.67607</cdr:y>
    </cdr:from>
    <cdr:to>
      <cdr:x>0.8753</cdr:x>
      <cdr:y>0.77681</cdr:y>
    </cdr:to>
    <cdr:cxnSp macro="">
      <cdr:nvCxnSpPr>
        <cdr:cNvPr id="10" name="Straight Arrow Connector 9">
          <a:extLst xmlns:a="http://schemas.openxmlformats.org/drawingml/2006/main">
            <a:ext uri="{FF2B5EF4-FFF2-40B4-BE49-F238E27FC236}">
              <a16:creationId xmlns:a16="http://schemas.microsoft.com/office/drawing/2014/main" id="{0CDE1774-649A-420B-BC5D-D792A27F9634}"/>
            </a:ext>
          </a:extLst>
        </cdr:cNvPr>
        <cdr:cNvCxnSpPr/>
      </cdr:nvCxnSpPr>
      <cdr:spPr>
        <a:xfrm xmlns:a="http://schemas.openxmlformats.org/drawingml/2006/main">
          <a:off x="4855863" y="2607230"/>
          <a:ext cx="1075784" cy="388476"/>
        </a:xfrm>
        <a:prstGeom xmlns:a="http://schemas.openxmlformats.org/drawingml/2006/main" prst="straightConnector1">
          <a:avLst/>
        </a:prstGeom>
        <a:ln xmlns:a="http://schemas.openxmlformats.org/drawingml/2006/main" w="19050">
          <a:solidFill>
            <a:schemeClr val="tx1">
              <a:lumMod val="65000"/>
              <a:lumOff val="3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0.00365</cdr:x>
      <cdr:y>0.93263</cdr:y>
    </cdr:from>
    <cdr:to>
      <cdr:x>0.8675</cdr:x>
      <cdr:y>0.99201</cdr:y>
    </cdr:to>
    <cdr:sp macro="" textlink="">
      <cdr:nvSpPr>
        <cdr:cNvPr id="16" name="TextBox 3"/>
        <cdr:cNvSpPr txBox="1"/>
      </cdr:nvSpPr>
      <cdr:spPr>
        <a:xfrm xmlns:a="http://schemas.openxmlformats.org/drawingml/2006/main">
          <a:off x="42523" y="4688354"/>
          <a:ext cx="10063967" cy="29850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l"/>
          <a:r>
            <a:rPr lang="en-US" sz="700" dirty="0">
              <a:solidFill>
                <a:schemeClr val="tx1">
                  <a:lumMod val="75000"/>
                  <a:lumOff val="25000"/>
                </a:schemeClr>
              </a:solidFill>
              <a:latin typeface="Tw Cen MT" panose="020B0602020104020603" pitchFamily="34" charset="0"/>
            </a:rPr>
            <a:t>*Note: due</a:t>
          </a:r>
          <a:r>
            <a:rPr lang="en-US" sz="700" baseline="0" dirty="0">
              <a:solidFill>
                <a:schemeClr val="tx1">
                  <a:lumMod val="75000"/>
                  <a:lumOff val="25000"/>
                </a:schemeClr>
              </a:solidFill>
              <a:latin typeface="Tw Cen MT" panose="020B0602020104020603" pitchFamily="34" charset="0"/>
            </a:rPr>
            <a:t> to a mass expiration of job ads at the end May and the removal of active yet under-viewed ads, total job ads peaked on 5/28 resulting in an -18% decline over the following 20 days. This phenomenon was first observed in the 6/7 update of this report and with the exception of an increase between 6/10 - 6/13, the current data marks a second instance confirming a negative change in trend.</a:t>
          </a:r>
          <a:endParaRPr lang="en-US" sz="700" dirty="0">
            <a:solidFill>
              <a:schemeClr val="tx1">
                <a:lumMod val="75000"/>
                <a:lumOff val="25000"/>
              </a:schemeClr>
            </a:solidFill>
            <a:latin typeface="Tw Cen MT" panose="020B0602020104020603"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0.95154</cdr:y>
    </cdr:from>
    <cdr:to>
      <cdr:x>0.14868</cdr:x>
      <cdr:y>1</cdr:y>
    </cdr:to>
    <cdr:sp macro="" textlink="">
      <cdr:nvSpPr>
        <cdr:cNvPr id="3" name="TextBox 3">
          <a:extLst xmlns:a="http://schemas.openxmlformats.org/drawingml/2006/main">
            <a:ext uri="{FF2B5EF4-FFF2-40B4-BE49-F238E27FC236}">
              <a16:creationId xmlns:a16="http://schemas.microsoft.com/office/drawing/2014/main" id="{A0C8F3FF-0340-4232-A3FE-28398FED7390}"/>
            </a:ext>
          </a:extLst>
        </cdr:cNvPr>
        <cdr:cNvSpPr txBox="1"/>
      </cdr:nvSpPr>
      <cdr:spPr>
        <a:xfrm xmlns:a="http://schemas.openxmlformats.org/drawingml/2006/main">
          <a:off x="0" y="5008167"/>
          <a:ext cx="938084" cy="25391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050" dirty="0">
              <a:solidFill>
                <a:srgbClr val="2D7A8F"/>
              </a:solidFill>
              <a:latin typeface="Tw Cen MT" panose="020B0602020104020603" pitchFamily="34" charset="0"/>
            </a:rPr>
            <a:t>Source: </a:t>
          </a:r>
          <a:r>
            <a:rPr lang="en-US" sz="1050" dirty="0" err="1">
              <a:solidFill>
                <a:srgbClr val="2D7A8F"/>
              </a:solidFill>
              <a:latin typeface="Tw Cen MT" panose="020B0602020104020603" pitchFamily="34" charset="0"/>
            </a:rPr>
            <a:t>EMSI</a:t>
          </a:r>
          <a:endParaRPr lang="en-US" sz="1050" dirty="0">
            <a:solidFill>
              <a:srgbClr val="2D7A8F"/>
            </a:solidFill>
            <a:latin typeface="Tw Cen MT" panose="020B0602020104020603"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0.00435</cdr:x>
      <cdr:y>0.93885</cdr:y>
    </cdr:from>
    <cdr:to>
      <cdr:x>0.16774</cdr:x>
      <cdr:y>0.9892</cdr:y>
    </cdr:to>
    <cdr:sp macro="" textlink="">
      <cdr:nvSpPr>
        <cdr:cNvPr id="3" name="TextBox 3">
          <a:extLst xmlns:a="http://schemas.openxmlformats.org/drawingml/2006/main">
            <a:ext uri="{FF2B5EF4-FFF2-40B4-BE49-F238E27FC236}">
              <a16:creationId xmlns:a16="http://schemas.microsoft.com/office/drawing/2014/main" id="{EA6C76BD-7A8C-474D-847E-CF397A6D3D85}"/>
            </a:ext>
          </a:extLst>
        </cdr:cNvPr>
        <cdr:cNvSpPr txBox="1"/>
      </cdr:nvSpPr>
      <cdr:spPr>
        <a:xfrm xmlns:a="http://schemas.openxmlformats.org/drawingml/2006/main">
          <a:off x="27445" y="4735216"/>
          <a:ext cx="1030887" cy="25391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050" dirty="0">
              <a:solidFill>
                <a:srgbClr val="2D7A8F"/>
              </a:solidFill>
              <a:latin typeface="Tw Cen MT" panose="020B0602020104020603" pitchFamily="34" charset="0"/>
            </a:rPr>
            <a:t>Source: </a:t>
          </a:r>
          <a:r>
            <a:rPr lang="en-US" sz="1050" dirty="0" err="1">
              <a:solidFill>
                <a:srgbClr val="2D7A8F"/>
              </a:solidFill>
              <a:latin typeface="Tw Cen MT" panose="020B0602020104020603" pitchFamily="34" charset="0"/>
            </a:rPr>
            <a:t>EMSI</a:t>
          </a:r>
          <a:endParaRPr lang="en-US" sz="1050" dirty="0">
            <a:solidFill>
              <a:srgbClr val="2D7A8F"/>
            </a:solidFill>
            <a:latin typeface="Tw Cen MT" panose="020B06020201040206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6/25/2020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6/25/2020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132561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51221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 unemployment rate now nearly five and a half (technically 5.4) percentage points higher than the highest rate during the Great Recession. A year ago this time our unemployment rate was at an all-time low. Now we’re at an all-time high.</a:t>
            </a:r>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106554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12</a:t>
            </a:fld>
            <a:endParaRPr lang="en-US"/>
          </a:p>
        </p:txBody>
      </p:sp>
    </p:spTree>
    <p:extLst>
      <p:ext uri="{BB962C8B-B14F-4D97-AF65-F5344CB8AC3E}">
        <p14:creationId xmlns:p14="http://schemas.microsoft.com/office/powerpoint/2010/main" val="28076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13</a:t>
            </a:fld>
            <a:endParaRPr lang="en-US"/>
          </a:p>
        </p:txBody>
      </p:sp>
    </p:spTree>
    <p:extLst>
      <p:ext uri="{BB962C8B-B14F-4D97-AF65-F5344CB8AC3E}">
        <p14:creationId xmlns:p14="http://schemas.microsoft.com/office/powerpoint/2010/main" val="264968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the county level, the 3 highest rates, which all happen to be above 15%, are all concentrated on the east side of the region. This is only the 2</a:t>
            </a:r>
            <a:r>
              <a:rPr lang="en-US" baseline="30000" dirty="0"/>
              <a:t>nd</a:t>
            </a:r>
            <a:r>
              <a:rPr lang="en-US" dirty="0"/>
              <a:t> time Galveston County has had the highest rate in the region but it’s not surprising given Galveston, particularly the island’s, reliance on restaurants, tourism, retail, which were the most directly impacted industries as a result of the stay-at-home orders. </a:t>
            </a:r>
          </a:p>
          <a:p>
            <a:endParaRPr lang="en-US" dirty="0"/>
          </a:p>
          <a:p>
            <a:r>
              <a:rPr lang="en-US" dirty="0"/>
              <a:t>Lastly, all but 2 of our counties have seen their previous all-time high unemployment rates, most of which occurred back during the Great Recession, broken with April’s numbers, Colorado which traditionally has had the lowest rate in the region, as is the case here, and Matagorda which traditionally has had the highest rate in the region.</a:t>
            </a:r>
          </a:p>
        </p:txBody>
      </p:sp>
      <p:sp>
        <p:nvSpPr>
          <p:cNvPr id="4" name="Slide Number Placeholder 3"/>
          <p:cNvSpPr>
            <a:spLocks noGrp="1"/>
          </p:cNvSpPr>
          <p:nvPr>
            <p:ph type="sldNum" sz="quarter" idx="5"/>
          </p:nvPr>
        </p:nvSpPr>
        <p:spPr/>
        <p:txBody>
          <a:bodyPr/>
          <a:lstStyle/>
          <a:p>
            <a:fld id="{8113E642-38DC-844C-B05A-8BDBFAE8648D}" type="slidenum">
              <a:rPr lang="en-US" smtClean="0"/>
              <a:pPr/>
              <a:t>14</a:t>
            </a:fld>
            <a:endParaRPr lang="en-US"/>
          </a:p>
        </p:txBody>
      </p:sp>
    </p:spTree>
    <p:extLst>
      <p:ext uri="{BB962C8B-B14F-4D97-AF65-F5344CB8AC3E}">
        <p14:creationId xmlns:p14="http://schemas.microsoft.com/office/powerpoint/2010/main" val="209521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15</a:t>
            </a:fld>
            <a:endParaRPr lang="en-US"/>
          </a:p>
        </p:txBody>
      </p:sp>
    </p:spTree>
    <p:extLst>
      <p:ext uri="{BB962C8B-B14F-4D97-AF65-F5344CB8AC3E}">
        <p14:creationId xmlns:p14="http://schemas.microsoft.com/office/powerpoint/2010/main" val="1386850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I’ll say. I’m surprised that both the national jobs report for May and the local one were able to capture what is potentially an inflection in the current recession within the same month that it occurred. Typically the jobs numbers lag because of reference point in the month of survey but Ma</a:t>
            </a:r>
          </a:p>
        </p:txBody>
      </p:sp>
      <p:sp>
        <p:nvSpPr>
          <p:cNvPr id="4" name="Slide Number Placeholder 3"/>
          <p:cNvSpPr>
            <a:spLocks noGrp="1"/>
          </p:cNvSpPr>
          <p:nvPr>
            <p:ph type="sldNum" sz="quarter" idx="5"/>
          </p:nvPr>
        </p:nvSpPr>
        <p:spPr/>
        <p:txBody>
          <a:bodyPr/>
          <a:lstStyle/>
          <a:p>
            <a:fld id="{8113E642-38DC-844C-B05A-8BDBFAE8648D}" type="slidenum">
              <a:rPr lang="en-US" smtClean="0"/>
              <a:pPr/>
              <a:t>16</a:t>
            </a:fld>
            <a:endParaRPr lang="en-US"/>
          </a:p>
        </p:txBody>
      </p:sp>
    </p:spTree>
    <p:extLst>
      <p:ext uri="{BB962C8B-B14F-4D97-AF65-F5344CB8AC3E}">
        <p14:creationId xmlns:p14="http://schemas.microsoft.com/office/powerpoint/2010/main" val="303774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17</a:t>
            </a:fld>
            <a:endParaRPr lang="en-US"/>
          </a:p>
        </p:txBody>
      </p:sp>
    </p:spTree>
    <p:extLst>
      <p:ext uri="{BB962C8B-B14F-4D97-AF65-F5344CB8AC3E}">
        <p14:creationId xmlns:p14="http://schemas.microsoft.com/office/powerpoint/2010/main" val="1049644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milestones/factors had to line up perfectly or be fully discounted to result in what we saw locally or nationally.</a:t>
            </a:r>
          </a:p>
        </p:txBody>
      </p:sp>
      <p:sp>
        <p:nvSpPr>
          <p:cNvPr id="4" name="Slide Number Placeholder 3"/>
          <p:cNvSpPr>
            <a:spLocks noGrp="1"/>
          </p:cNvSpPr>
          <p:nvPr>
            <p:ph type="sldNum" sz="quarter" idx="5"/>
          </p:nvPr>
        </p:nvSpPr>
        <p:spPr/>
        <p:txBody>
          <a:bodyPr/>
          <a:lstStyle/>
          <a:p>
            <a:fld id="{8113E642-38DC-844C-B05A-8BDBFAE8648D}" type="slidenum">
              <a:rPr lang="en-US" smtClean="0"/>
              <a:pPr/>
              <a:t>18</a:t>
            </a:fld>
            <a:endParaRPr lang="en-US"/>
          </a:p>
        </p:txBody>
      </p:sp>
    </p:spTree>
    <p:extLst>
      <p:ext uri="{BB962C8B-B14F-4D97-AF65-F5344CB8AC3E}">
        <p14:creationId xmlns:p14="http://schemas.microsoft.com/office/powerpoint/2010/main" val="3633715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absence of a period slowing decline before reaching a bottom and rebounding.</a:t>
            </a:r>
          </a:p>
          <a:p>
            <a:r>
              <a:rPr lang="en-US" dirty="0"/>
              <a:t>Suggests that the surveys were able to capture an inflection point in the economy in real-time rather than with a lag as is usually the case.</a:t>
            </a:r>
          </a:p>
        </p:txBody>
      </p:sp>
      <p:sp>
        <p:nvSpPr>
          <p:cNvPr id="4" name="Slide Number Placeholder 3"/>
          <p:cNvSpPr>
            <a:spLocks noGrp="1"/>
          </p:cNvSpPr>
          <p:nvPr>
            <p:ph type="sldNum" sz="quarter" idx="5"/>
          </p:nvPr>
        </p:nvSpPr>
        <p:spPr/>
        <p:txBody>
          <a:bodyPr/>
          <a:lstStyle/>
          <a:p>
            <a:fld id="{8113E642-38DC-844C-B05A-8BDBFAE8648D}" type="slidenum">
              <a:rPr lang="en-US" smtClean="0"/>
              <a:pPr/>
              <a:t>19</a:t>
            </a:fld>
            <a:endParaRPr lang="en-US"/>
          </a:p>
        </p:txBody>
      </p:sp>
    </p:spTree>
    <p:extLst>
      <p:ext uri="{BB962C8B-B14F-4D97-AF65-F5344CB8AC3E}">
        <p14:creationId xmlns:p14="http://schemas.microsoft.com/office/powerpoint/2010/main" val="38136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95022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20</a:t>
            </a:fld>
            <a:endParaRPr lang="en-US"/>
          </a:p>
        </p:txBody>
      </p:sp>
    </p:spTree>
    <p:extLst>
      <p:ext uri="{BB962C8B-B14F-4D97-AF65-F5344CB8AC3E}">
        <p14:creationId xmlns:p14="http://schemas.microsoft.com/office/powerpoint/2010/main" val="181775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week-over-week change in claims has been falling for the 3 most recent weeks of data available.</a:t>
            </a:r>
            <a:endParaRPr lang="en-US" baseline="30000"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21</a:t>
            </a:fld>
            <a:endParaRPr lang="en-US"/>
          </a:p>
        </p:txBody>
      </p:sp>
    </p:spTree>
    <p:extLst>
      <p:ext uri="{BB962C8B-B14F-4D97-AF65-F5344CB8AC3E}">
        <p14:creationId xmlns:p14="http://schemas.microsoft.com/office/powerpoint/2010/main" val="250649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30000" dirty="0"/>
              <a:t>With the May release, initial weekly claims may have lost their utility as a preview of the unemployment rate going forward largely due to reopening which complicates analysis of in-flow i.e. new unemployed individuals vs. outflow i.e. people finding jobs and exiting unemployment.</a:t>
            </a:r>
          </a:p>
        </p:txBody>
      </p:sp>
      <p:sp>
        <p:nvSpPr>
          <p:cNvPr id="4" name="Slide Number Placeholder 3"/>
          <p:cNvSpPr>
            <a:spLocks noGrp="1"/>
          </p:cNvSpPr>
          <p:nvPr>
            <p:ph type="sldNum" sz="quarter" idx="5"/>
          </p:nvPr>
        </p:nvSpPr>
        <p:spPr/>
        <p:txBody>
          <a:bodyPr/>
          <a:lstStyle/>
          <a:p>
            <a:fld id="{8113E642-38DC-844C-B05A-8BDBFAE8648D}" type="slidenum">
              <a:rPr lang="en-US" smtClean="0"/>
              <a:pPr/>
              <a:t>22</a:t>
            </a:fld>
            <a:endParaRPr lang="en-US"/>
          </a:p>
        </p:txBody>
      </p:sp>
    </p:spTree>
    <p:extLst>
      <p:ext uri="{BB962C8B-B14F-4D97-AF65-F5344CB8AC3E}">
        <p14:creationId xmlns:p14="http://schemas.microsoft.com/office/powerpoint/2010/main" val="95385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Only monthly continuing claims as of 12th of month available at time of release of monthly jobs report.</a:t>
            </a:r>
          </a:p>
        </p:txBody>
      </p:sp>
      <p:sp>
        <p:nvSpPr>
          <p:cNvPr id="4" name="Slide Number Placeholder 3"/>
          <p:cNvSpPr>
            <a:spLocks noGrp="1"/>
          </p:cNvSpPr>
          <p:nvPr>
            <p:ph type="sldNum" sz="quarter" idx="5"/>
          </p:nvPr>
        </p:nvSpPr>
        <p:spPr/>
        <p:txBody>
          <a:bodyPr/>
          <a:lstStyle/>
          <a:p>
            <a:fld id="{8113E642-38DC-844C-B05A-8BDBFAE8648D}" type="slidenum">
              <a:rPr lang="en-US" smtClean="0"/>
              <a:pPr/>
              <a:t>23</a:t>
            </a:fld>
            <a:endParaRPr lang="en-US"/>
          </a:p>
        </p:txBody>
      </p:sp>
    </p:spTree>
    <p:extLst>
      <p:ext uri="{BB962C8B-B14F-4D97-AF65-F5344CB8AC3E}">
        <p14:creationId xmlns:p14="http://schemas.microsoft.com/office/powerpoint/2010/main" val="31452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24</a:t>
            </a:fld>
            <a:endParaRPr lang="en-US"/>
          </a:p>
        </p:txBody>
      </p:sp>
    </p:spTree>
    <p:extLst>
      <p:ext uri="{BB962C8B-B14F-4D97-AF65-F5344CB8AC3E}">
        <p14:creationId xmlns:p14="http://schemas.microsoft.com/office/powerpoint/2010/main" val="1913292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25</a:t>
            </a:fld>
            <a:endParaRPr lang="en-US"/>
          </a:p>
        </p:txBody>
      </p:sp>
    </p:spTree>
    <p:extLst>
      <p:ext uri="{BB962C8B-B14F-4D97-AF65-F5344CB8AC3E}">
        <p14:creationId xmlns:p14="http://schemas.microsoft.com/office/powerpoint/2010/main" val="1600046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26</a:t>
            </a:fld>
            <a:endParaRPr lang="en-US"/>
          </a:p>
        </p:txBody>
      </p:sp>
    </p:spTree>
    <p:extLst>
      <p:ext uri="{BB962C8B-B14F-4D97-AF65-F5344CB8AC3E}">
        <p14:creationId xmlns:p14="http://schemas.microsoft.com/office/powerpoint/2010/main" val="253774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will recall last time that it was necessary to sift through the data and look for individual employers to see who’s hiring. Now you have a better of finding an employer in just about every industry sector that’s hiring.</a:t>
            </a:r>
          </a:p>
        </p:txBody>
      </p:sp>
      <p:sp>
        <p:nvSpPr>
          <p:cNvPr id="4" name="Slide Number Placeholder 3"/>
          <p:cNvSpPr>
            <a:spLocks noGrp="1"/>
          </p:cNvSpPr>
          <p:nvPr>
            <p:ph type="sldNum" sz="quarter" idx="5"/>
          </p:nvPr>
        </p:nvSpPr>
        <p:spPr/>
        <p:txBody>
          <a:bodyPr/>
          <a:lstStyle/>
          <a:p>
            <a:fld id="{8113E642-38DC-844C-B05A-8BDBFAE8648D}" type="slidenum">
              <a:rPr lang="en-US" smtClean="0"/>
              <a:pPr/>
              <a:t>27</a:t>
            </a:fld>
            <a:endParaRPr lang="en-US"/>
          </a:p>
        </p:txBody>
      </p:sp>
    </p:spTree>
    <p:extLst>
      <p:ext uri="{BB962C8B-B14F-4D97-AF65-F5344CB8AC3E}">
        <p14:creationId xmlns:p14="http://schemas.microsoft.com/office/powerpoint/2010/main" val="4112811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28</a:t>
            </a:fld>
            <a:endParaRPr lang="en-US"/>
          </a:p>
        </p:txBody>
      </p:sp>
    </p:spTree>
    <p:extLst>
      <p:ext uri="{BB962C8B-B14F-4D97-AF65-F5344CB8AC3E}">
        <p14:creationId xmlns:p14="http://schemas.microsoft.com/office/powerpoint/2010/main" val="135709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247643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jobs in single month than typically added in a year</a:t>
            </a:r>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277361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“OTM Rebound Sectors”</a:t>
            </a:r>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408529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“OTM Sectors with Continued Losses” The first major leg down in upstream oil and gas was driven by the initial COVID-19 shockwave but low oil prices and a sharp decline in the rig count have provided additional follow through to the downside.</a:t>
            </a:r>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a:p>
        </p:txBody>
      </p:sp>
    </p:spTree>
    <p:extLst>
      <p:ext uri="{BB962C8B-B14F-4D97-AF65-F5344CB8AC3E}">
        <p14:creationId xmlns:p14="http://schemas.microsoft.com/office/powerpoint/2010/main" val="5527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Decennial Census marks the first time that people can respond online, by phone, or by mail. May typically the peak data collection phase of the Census. Some field data collection allowed to resume on May 4</a:t>
            </a:r>
            <a:r>
              <a:rPr lang="en-US" baseline="30000" dirty="0"/>
              <a:t>th</a:t>
            </a:r>
            <a:r>
              <a:rPr lang="en-US" dirty="0"/>
              <a:t>. The legal deadline for reporting counts to president for House of Representatives apportionment now delayed until nearly May 2021.</a:t>
            </a:r>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112336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1368748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3550271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1972" y="1773161"/>
            <a:ext cx="10061887" cy="1256218"/>
          </a:xfrm>
        </p:spPr>
        <p:txBody>
          <a:bodyPr anchor="b">
            <a:noAutofit/>
          </a:bodyPr>
          <a:lstStyle>
            <a:lvl1pPr algn="l">
              <a:lnSpc>
                <a:spcPts val="4200"/>
              </a:lnSpc>
              <a:defRPr sz="3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91972" y="3554437"/>
            <a:ext cx="10061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47D715DC-F32B-EE4F-82BB-8D1163DCAA1F}"/>
              </a:ext>
            </a:extLst>
          </p:cNvPr>
          <p:cNvPicPr>
            <a:picLocks noChangeAspect="1"/>
          </p:cNvPicPr>
          <p:nvPr userDrawn="1"/>
        </p:nvPicPr>
        <p:blipFill>
          <a:blip r:embed="rId3"/>
          <a:stretch>
            <a:fillRect/>
          </a:stretch>
        </p:blipFill>
        <p:spPr>
          <a:xfrm>
            <a:off x="8775023" y="6213322"/>
            <a:ext cx="2959100" cy="165100"/>
          </a:xfrm>
          <a:prstGeom prst="rect">
            <a:avLst/>
          </a:prstGeom>
        </p:spPr>
      </p:pic>
      <p:sp>
        <p:nvSpPr>
          <p:cNvPr id="8" name="TextBox 7">
            <a:extLst>
              <a:ext uri="{FF2B5EF4-FFF2-40B4-BE49-F238E27FC236}">
                <a16:creationId xmlns:a16="http://schemas.microsoft.com/office/drawing/2014/main" id="{0E08C844-EBED-C048-996D-369DA0951302}"/>
              </a:ext>
            </a:extLst>
          </p:cNvPr>
          <p:cNvSpPr txBox="1"/>
          <p:nvPr userDrawn="1"/>
        </p:nvSpPr>
        <p:spPr>
          <a:xfrm>
            <a:off x="462455" y="6196746"/>
            <a:ext cx="6673027" cy="56186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a:t>
            </a:r>
            <a:br>
              <a:rPr lang="en-US" sz="750" kern="1200" dirty="0">
                <a:solidFill>
                  <a:srgbClr val="777877"/>
                </a:solidFill>
                <a:effectLst/>
                <a:latin typeface="Arial" panose="020B0604020202020204" pitchFamily="34" charset="0"/>
                <a:ea typeface="+mn-ea"/>
                <a:cs typeface="Arial" panose="020B0604020202020204" pitchFamily="34" charset="0"/>
              </a:rPr>
            </a:br>
            <a:r>
              <a:rPr lang="en-US" sz="750" kern="1200" dirty="0">
                <a:solidFill>
                  <a:srgbClr val="777877"/>
                </a:solidFill>
                <a:effectLst/>
                <a:latin typeface="Arial" panose="020B0604020202020204" pitchFamily="34" charset="0"/>
                <a:ea typeface="+mn-ea"/>
                <a:cs typeface="Arial" panose="020B0604020202020204" pitchFamily="34" charset="0"/>
              </a:rPr>
              <a:t>(Please request reasonable accommodations 48 hours in advance.)</a:t>
            </a:r>
            <a:r>
              <a:rPr lang="en-US" sz="750" b="1" kern="1200" dirty="0">
                <a:solidFill>
                  <a:srgbClr val="777877"/>
                </a:solidFill>
                <a:effectLst/>
                <a:latin typeface="Arial" panose="020B0604020202020204" pitchFamily="34" charset="0"/>
                <a:ea typeface="+mn-ea"/>
                <a:cs typeface="Arial" panose="020B0604020202020204" pitchFamily="34" charset="0"/>
              </a:rPr>
              <a:t> 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endParaRPr lang="en-US" sz="800" b="0" kern="1200" dirty="0">
              <a:solidFill>
                <a:srgbClr val="777877"/>
              </a:solidFill>
              <a:effectLst/>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CABCA98F-D2CB-1947-8C68-4E6E6A3C0860}"/>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799" y="1975935"/>
            <a:ext cx="9140781" cy="2743200"/>
          </a:xfrm>
        </p:spPr>
        <p:txBody>
          <a:bodyPr anchor="t"/>
          <a:lstStyle>
            <a:lvl1pPr>
              <a:lnSpc>
                <a:spcPts val="4200"/>
              </a:lnSpc>
              <a:defRPr sz="3600" cap="all" baseline="0">
                <a:solidFill>
                  <a:schemeClr val="tx2"/>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FF4FE886-F3FC-4643-AEA7-89FB320357A4}"/>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536" y="0"/>
            <a:ext cx="10058400" cy="914400"/>
          </a:xfrm>
        </p:spPr>
        <p:txBody>
          <a:bodyPr/>
          <a:lstStyle/>
          <a:p>
            <a:r>
              <a:rPr lang="en-US"/>
              <a:t>Click to edit Master title style</a:t>
            </a:r>
          </a:p>
        </p:txBody>
      </p:sp>
      <p:sp>
        <p:nvSpPr>
          <p:cNvPr id="3" name="Content Placeholder 2"/>
          <p:cNvSpPr>
            <a:spLocks noGrp="1"/>
          </p:cNvSpPr>
          <p:nvPr>
            <p:ph idx="1"/>
          </p:nvPr>
        </p:nvSpPr>
        <p:spPr>
          <a:xfrm>
            <a:off x="457536" y="1061064"/>
            <a:ext cx="11201064" cy="548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6FED4A60-C53A-9C43-BC59-C5AE1547C17B}"/>
              </a:ext>
            </a:extLst>
          </p:cNvPr>
          <p:cNvGrpSpPr/>
          <p:nvPr userDrawn="1"/>
        </p:nvGrpSpPr>
        <p:grpSpPr>
          <a:xfrm>
            <a:off x="0" y="7079812"/>
            <a:ext cx="5151859" cy="452673"/>
            <a:chOff x="443621" y="5576935"/>
            <a:chExt cx="5097100" cy="452673"/>
          </a:xfrm>
        </p:grpSpPr>
        <p:sp>
          <p:nvSpPr>
            <p:cNvPr id="14" name="Rectangle 13">
              <a:extLst>
                <a:ext uri="{FF2B5EF4-FFF2-40B4-BE49-F238E27FC236}">
                  <a16:creationId xmlns:a16="http://schemas.microsoft.com/office/drawing/2014/main" id="{475CB352-4F5B-DC4C-9CB7-11465D60CD11}"/>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5E3B86C6-CE37-EF47-B7ED-17C5120FA208}"/>
                </a:ext>
              </a:extLst>
            </p:cNvPr>
            <p:cNvSpPr/>
            <p:nvPr/>
          </p:nvSpPr>
          <p:spPr>
            <a:xfrm>
              <a:off x="1107112"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53441E0B-3AD2-8146-8A8D-FA75C021D7BF}"/>
                </a:ext>
              </a:extLst>
            </p:cNvPr>
            <p:cNvSpPr/>
            <p:nvPr/>
          </p:nvSpPr>
          <p:spPr>
            <a:xfrm>
              <a:off x="1770602"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280D5472-F0B8-7944-A64A-2307A5749E64}"/>
                </a:ext>
              </a:extLst>
            </p:cNvPr>
            <p:cNvSpPr/>
            <p:nvPr/>
          </p:nvSpPr>
          <p:spPr>
            <a:xfrm>
              <a:off x="2434093"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79677A9A-9A5E-4340-B24E-4FD15C0C1E31}"/>
                </a:ext>
              </a:extLst>
            </p:cNvPr>
            <p:cNvSpPr/>
            <p:nvPr/>
          </p:nvSpPr>
          <p:spPr>
            <a:xfrm>
              <a:off x="3097583"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288E3FD7-B8EA-8F4B-BA46-6E68BF7FE5B9}"/>
                </a:ext>
              </a:extLst>
            </p:cNvPr>
            <p:cNvSpPr/>
            <p:nvPr/>
          </p:nvSpPr>
          <p:spPr>
            <a:xfrm>
              <a:off x="3761074"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E6D75427-A36B-D14F-9BC4-DAF6A8940D20}"/>
                </a:ext>
              </a:extLst>
            </p:cNvPr>
            <p:cNvSpPr/>
            <p:nvPr/>
          </p:nvSpPr>
          <p:spPr>
            <a:xfrm>
              <a:off x="4424566"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7EF69FC7-0EC7-EE48-A582-B744B7B78A1C}"/>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5096F2A6-1BE6-2C4A-B51E-95BBCCC88A64}"/>
              </a:ext>
            </a:extLst>
          </p:cNvPr>
          <p:cNvGrpSpPr/>
          <p:nvPr userDrawn="1"/>
        </p:nvGrpSpPr>
        <p:grpSpPr>
          <a:xfrm>
            <a:off x="0" y="7079812"/>
            <a:ext cx="5151859" cy="452673"/>
            <a:chOff x="443621" y="5576935"/>
            <a:chExt cx="5097100" cy="452673"/>
          </a:xfrm>
        </p:grpSpPr>
        <p:sp>
          <p:nvSpPr>
            <p:cNvPr id="14" name="Rectangle 13">
              <a:extLst>
                <a:ext uri="{FF2B5EF4-FFF2-40B4-BE49-F238E27FC236}">
                  <a16:creationId xmlns:a16="http://schemas.microsoft.com/office/drawing/2014/main" id="{24279DBD-3265-8546-A5F7-C22C7CF162BB}"/>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81237606-D125-E346-AF59-BC3DE06A4872}"/>
                </a:ext>
              </a:extLst>
            </p:cNvPr>
            <p:cNvSpPr/>
            <p:nvPr/>
          </p:nvSpPr>
          <p:spPr>
            <a:xfrm>
              <a:off x="1107112"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4DE96378-69D3-D141-B38A-DAC85CF28D09}"/>
                </a:ext>
              </a:extLst>
            </p:cNvPr>
            <p:cNvSpPr/>
            <p:nvPr/>
          </p:nvSpPr>
          <p:spPr>
            <a:xfrm>
              <a:off x="1770602"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2E299D28-9D12-B246-B265-8600F54BCA1E}"/>
                </a:ext>
              </a:extLst>
            </p:cNvPr>
            <p:cNvSpPr/>
            <p:nvPr/>
          </p:nvSpPr>
          <p:spPr>
            <a:xfrm>
              <a:off x="2434093"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01270EF6-03DF-7248-B944-8146469318AC}"/>
                </a:ext>
              </a:extLst>
            </p:cNvPr>
            <p:cNvSpPr/>
            <p:nvPr/>
          </p:nvSpPr>
          <p:spPr>
            <a:xfrm>
              <a:off x="3097583"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0B163C5D-01C2-E849-B803-B96D676EBE4B}"/>
                </a:ext>
              </a:extLst>
            </p:cNvPr>
            <p:cNvSpPr/>
            <p:nvPr/>
          </p:nvSpPr>
          <p:spPr>
            <a:xfrm>
              <a:off x="3761074"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7F9EF437-6AB7-3C4F-BB75-1C8C744E49BC}"/>
                </a:ext>
              </a:extLst>
            </p:cNvPr>
            <p:cNvSpPr/>
            <p:nvPr/>
          </p:nvSpPr>
          <p:spPr>
            <a:xfrm>
              <a:off x="4424566"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a:extLst>
                <a:ext uri="{FF2B5EF4-FFF2-40B4-BE49-F238E27FC236}">
                  <a16:creationId xmlns:a16="http://schemas.microsoft.com/office/drawing/2014/main" id="{A924D33C-0606-3F4F-BEFD-7A8D3CC45191}"/>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a:xfrm>
            <a:off x="453736" y="0"/>
            <a:ext cx="10058400" cy="914400"/>
          </a:xfrm>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3736" y="1061064"/>
            <a:ext cx="6404264" cy="5029200"/>
          </a:xfrm>
        </p:spPr>
        <p:txBody>
          <a:bodyPr/>
          <a:lstStyle/>
          <a:p>
            <a:r>
              <a:rPr lang="en-US" dirty="0"/>
              <a:t>Click icon to add chart</a:t>
            </a:r>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985DDE-6F13-6642-BCE6-31ACE87AB358}"/>
              </a:ext>
            </a:extLst>
          </p:cNvPr>
          <p:cNvPicPr>
            <a:picLocks noChangeAspect="1"/>
          </p:cNvPicPr>
          <p:nvPr userDrawn="1"/>
        </p:nvPicPr>
        <p:blipFill>
          <a:blip r:embed="rId8"/>
          <a:stretch>
            <a:fillRect/>
          </a:stretch>
        </p:blipFill>
        <p:spPr>
          <a:xfrm>
            <a:off x="11137900" y="131407"/>
            <a:ext cx="1054100" cy="1955800"/>
          </a:xfrm>
          <a:prstGeom prst="rect">
            <a:avLst/>
          </a:prstGeom>
        </p:spPr>
      </p:pic>
      <p:sp>
        <p:nvSpPr>
          <p:cNvPr id="2" name="Title Placeholder 1"/>
          <p:cNvSpPr>
            <a:spLocks noGrp="1"/>
          </p:cNvSpPr>
          <p:nvPr>
            <p:ph type="title"/>
          </p:nvPr>
        </p:nvSpPr>
        <p:spPr>
          <a:xfrm>
            <a:off x="453736" y="0"/>
            <a:ext cx="10058400" cy="914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3736" y="1061064"/>
            <a:ext cx="11204864" cy="548520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4FA6BA1B-CACF-0943-9E49-E627A64B4BB4}"/>
              </a:ext>
            </a:extLst>
          </p:cNvPr>
          <p:cNvPicPr>
            <a:picLocks noChangeAspect="1"/>
          </p:cNvPicPr>
          <p:nvPr userDrawn="1"/>
        </p:nvPicPr>
        <p:blipFill>
          <a:blip r:embed="rId9"/>
          <a:stretch>
            <a:fillRect/>
          </a:stretch>
        </p:blipFill>
        <p:spPr>
          <a:xfrm>
            <a:off x="10362391"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2" Type="http://schemas.openxmlformats.org/officeDocument/2006/relationships/hyperlink" Target="mailto:parker.harvey@wrksoluti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CAFB62-6A02-4AEA-9405-22F4FC7084D4}"/>
              </a:ext>
            </a:extLst>
          </p:cNvPr>
          <p:cNvSpPr/>
          <p:nvPr/>
        </p:nvSpPr>
        <p:spPr>
          <a:xfrm>
            <a:off x="9146000" y="0"/>
            <a:ext cx="3046000" cy="33334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2631765-78D5-4009-80D5-A874409D3617}"/>
              </a:ext>
            </a:extLst>
          </p:cNvPr>
          <p:cNvPicPr>
            <a:picLocks noChangeAspect="1"/>
          </p:cNvPicPr>
          <p:nvPr/>
        </p:nvPicPr>
        <p:blipFill>
          <a:blip r:embed="rId3"/>
          <a:stretch>
            <a:fillRect/>
          </a:stretch>
        </p:blipFill>
        <p:spPr>
          <a:xfrm>
            <a:off x="0" y="359054"/>
            <a:ext cx="12192000" cy="6139891"/>
          </a:xfrm>
          <a:prstGeom prst="rect">
            <a:avLst/>
          </a:prstGeom>
          <a:ln w="12700">
            <a:solidFill>
              <a:srgbClr val="3590A9"/>
            </a:solidFill>
          </a:ln>
        </p:spPr>
      </p:pic>
      <p:sp>
        <p:nvSpPr>
          <p:cNvPr id="17" name="Rectangle 16">
            <a:extLst>
              <a:ext uri="{FF2B5EF4-FFF2-40B4-BE49-F238E27FC236}">
                <a16:creationId xmlns:a16="http://schemas.microsoft.com/office/drawing/2014/main" id="{66FA8952-859B-43C5-BFE0-6BD527FB1517}"/>
              </a:ext>
            </a:extLst>
          </p:cNvPr>
          <p:cNvSpPr/>
          <p:nvPr/>
        </p:nvSpPr>
        <p:spPr>
          <a:xfrm>
            <a:off x="0" y="6018663"/>
            <a:ext cx="12192000" cy="8393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A1A87B-6855-4DBE-8F96-7BE25EB0C499}"/>
              </a:ext>
            </a:extLst>
          </p:cNvPr>
          <p:cNvSpPr/>
          <p:nvPr/>
        </p:nvSpPr>
        <p:spPr>
          <a:xfrm>
            <a:off x="493163" y="1662579"/>
            <a:ext cx="9592531" cy="1446550"/>
          </a:xfrm>
          <a:prstGeom prst="rect">
            <a:avLst/>
          </a:prstGeom>
        </p:spPr>
        <p:txBody>
          <a:bodyPr wrap="square">
            <a:spAutoFit/>
          </a:bodyPr>
          <a:lstStyle/>
          <a:p>
            <a:pPr lvl="0" fontAlgn="base">
              <a:spcBef>
                <a:spcPct val="0"/>
              </a:spcBef>
              <a:spcAft>
                <a:spcPct val="0"/>
              </a:spcAft>
            </a:pPr>
            <a:r>
              <a:rPr lang="en-US" sz="4400" dirty="0">
                <a:solidFill>
                  <a:schemeClr val="tx1">
                    <a:lumMod val="65000"/>
                    <a:lumOff val="35000"/>
                  </a:schemeClr>
                </a:solidFill>
                <a:latin typeface="Tw Cen MT" panose="020B0602020104020603" pitchFamily="34" charset="0"/>
              </a:rPr>
              <a:t>Labor Market Update June 25, 2020: </a:t>
            </a:r>
          </a:p>
          <a:p>
            <a:pPr lvl="0" fontAlgn="base">
              <a:spcBef>
                <a:spcPct val="0"/>
              </a:spcBef>
              <a:spcAft>
                <a:spcPct val="0"/>
              </a:spcAft>
            </a:pPr>
            <a:r>
              <a:rPr lang="en-US" sz="4400" dirty="0">
                <a:solidFill>
                  <a:srgbClr val="3590A9"/>
                </a:solidFill>
                <a:latin typeface="Tw Cen MT" panose="020B0602020104020603" pitchFamily="34" charset="0"/>
              </a:rPr>
              <a:t>Impacts of COVID-19 to-date</a:t>
            </a:r>
          </a:p>
        </p:txBody>
      </p:sp>
      <p:sp>
        <p:nvSpPr>
          <p:cNvPr id="12" name="TextBox 11">
            <a:extLst>
              <a:ext uri="{FF2B5EF4-FFF2-40B4-BE49-F238E27FC236}">
                <a16:creationId xmlns:a16="http://schemas.microsoft.com/office/drawing/2014/main" id="{93D820E0-95C9-4719-AAB1-CCED61E31937}"/>
              </a:ext>
            </a:extLst>
          </p:cNvPr>
          <p:cNvSpPr txBox="1"/>
          <p:nvPr/>
        </p:nvSpPr>
        <p:spPr>
          <a:xfrm>
            <a:off x="128085" y="5912431"/>
            <a:ext cx="6913705" cy="56186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a:t>
            </a:r>
            <a:br>
              <a:rPr lang="en-US" sz="750" kern="1200" dirty="0">
                <a:solidFill>
                  <a:srgbClr val="777877"/>
                </a:solidFill>
                <a:effectLst/>
                <a:latin typeface="Arial" panose="020B0604020202020204" pitchFamily="34" charset="0"/>
                <a:ea typeface="+mn-ea"/>
                <a:cs typeface="Arial" panose="020B0604020202020204" pitchFamily="34" charset="0"/>
              </a:rPr>
            </a:br>
            <a:r>
              <a:rPr lang="en-US" sz="750" kern="1200" dirty="0">
                <a:solidFill>
                  <a:srgbClr val="777877"/>
                </a:solidFill>
                <a:effectLst/>
                <a:latin typeface="Arial" panose="020B0604020202020204" pitchFamily="34" charset="0"/>
                <a:ea typeface="+mn-ea"/>
                <a:cs typeface="Arial" panose="020B0604020202020204" pitchFamily="34" charset="0"/>
              </a:rPr>
              <a:t>(Please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FB6B6F5-287E-4B4A-8A7E-69347B06F54F}"/>
              </a:ext>
            </a:extLst>
          </p:cNvPr>
          <p:cNvPicPr>
            <a:picLocks noChangeAspect="1"/>
          </p:cNvPicPr>
          <p:nvPr/>
        </p:nvPicPr>
        <p:blipFill>
          <a:blip r:embed="rId4"/>
          <a:stretch>
            <a:fillRect/>
          </a:stretch>
        </p:blipFill>
        <p:spPr>
          <a:xfrm>
            <a:off x="603260" y="686566"/>
            <a:ext cx="2844800" cy="647700"/>
          </a:xfrm>
          <a:prstGeom prst="rect">
            <a:avLst/>
          </a:prstGeom>
        </p:spPr>
      </p:pic>
      <p:pic>
        <p:nvPicPr>
          <p:cNvPr id="18" name="Picture 17">
            <a:extLst>
              <a:ext uri="{FF2B5EF4-FFF2-40B4-BE49-F238E27FC236}">
                <a16:creationId xmlns:a16="http://schemas.microsoft.com/office/drawing/2014/main" id="{312AD8EE-3E44-4C3D-AA1B-69741BA28750}"/>
              </a:ext>
            </a:extLst>
          </p:cNvPr>
          <p:cNvPicPr>
            <a:picLocks noChangeAspect="1"/>
          </p:cNvPicPr>
          <p:nvPr/>
        </p:nvPicPr>
        <p:blipFill>
          <a:blip r:embed="rId5"/>
          <a:stretch>
            <a:fillRect/>
          </a:stretch>
        </p:blipFill>
        <p:spPr>
          <a:xfrm>
            <a:off x="9146000" y="6273231"/>
            <a:ext cx="2959100" cy="165100"/>
          </a:xfrm>
          <a:prstGeom prst="rect">
            <a:avLst/>
          </a:prstGeom>
        </p:spPr>
      </p:pic>
    </p:spTree>
    <p:extLst>
      <p:ext uri="{BB962C8B-B14F-4D97-AF65-F5344CB8AC3E}">
        <p14:creationId xmlns:p14="http://schemas.microsoft.com/office/powerpoint/2010/main" val="94295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200" b="0" dirty="0">
                <a:solidFill>
                  <a:srgbClr val="CF8017"/>
                </a:solidFill>
                <a:latin typeface="Tw Cen MT" panose="020B0602020104020603" pitchFamily="34" charset="0"/>
              </a:rPr>
              <a:t>Houston MSA Unemployment Rates &amp; Unemployed Persons (NSA) </a:t>
            </a:r>
            <a:br>
              <a:rPr lang="en-US" sz="3200" b="0" dirty="0">
                <a:solidFill>
                  <a:srgbClr val="CF8017"/>
                </a:solidFill>
                <a:latin typeface="Tw Cen MT" panose="020B0602020104020603" pitchFamily="34" charset="0"/>
              </a:rPr>
            </a:br>
            <a:r>
              <a:rPr lang="en-US" sz="3200" b="0" dirty="0">
                <a:solidFill>
                  <a:srgbClr val="CF8017"/>
                </a:solidFill>
                <a:latin typeface="Tw Cen MT" panose="020B0602020104020603" pitchFamily="34" charset="0"/>
              </a:rPr>
              <a:t>February – May 2020</a:t>
            </a:r>
            <a:endParaRPr lang="en-US" sz="32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10</a:t>
            </a:fld>
            <a:endParaRPr lang="en-US" dirty="0"/>
          </a:p>
        </p:txBody>
      </p:sp>
      <p:graphicFrame>
        <p:nvGraphicFramePr>
          <p:cNvPr id="5" name="Chart 4">
            <a:extLst>
              <a:ext uri="{FF2B5EF4-FFF2-40B4-BE49-F238E27FC236}">
                <a16:creationId xmlns:a16="http://schemas.microsoft.com/office/drawing/2014/main" id="{E78893F0-9243-4D07-B1E1-B1D742959D4C}"/>
              </a:ext>
            </a:extLst>
          </p:cNvPr>
          <p:cNvGraphicFramePr>
            <a:graphicFrameLocks/>
          </p:cNvGraphicFramePr>
          <p:nvPr>
            <p:extLst>
              <p:ext uri="{D42A27DB-BD31-4B8C-83A1-F6EECF244321}">
                <p14:modId xmlns:p14="http://schemas.microsoft.com/office/powerpoint/2010/main" val="3611457472"/>
              </p:ext>
            </p:extLst>
          </p:nvPr>
        </p:nvGraphicFramePr>
        <p:xfrm>
          <a:off x="746760" y="851662"/>
          <a:ext cx="1069848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FF86384-0DF7-44E8-ABBB-F33913B8C025}"/>
              </a:ext>
            </a:extLst>
          </p:cNvPr>
          <p:cNvSpPr txBox="1"/>
          <p:nvPr/>
        </p:nvSpPr>
        <p:spPr>
          <a:xfrm>
            <a:off x="7704667" y="2814837"/>
            <a:ext cx="1405466" cy="584775"/>
          </a:xfrm>
          <a:prstGeom prst="rect">
            <a:avLst/>
          </a:prstGeom>
          <a:noFill/>
          <a:ln w="12700">
            <a:noFill/>
          </a:ln>
        </p:spPr>
        <p:txBody>
          <a:bodyPr wrap="square" rtlCol="0">
            <a:spAutoFit/>
          </a:bodyPr>
          <a:lstStyle/>
          <a:p>
            <a:pPr algn="ctr"/>
            <a:r>
              <a:rPr lang="en-US" sz="1600" dirty="0">
                <a:solidFill>
                  <a:schemeClr val="tx1">
                    <a:lumMod val="75000"/>
                    <a:lumOff val="25000"/>
                  </a:schemeClr>
                </a:solidFill>
                <a:latin typeface="Tw Cen MT" panose="020B0602020104020603" pitchFamily="34" charset="0"/>
              </a:rPr>
              <a:t>Unemployed:</a:t>
            </a:r>
          </a:p>
          <a:p>
            <a:pPr algn="ctr"/>
            <a:r>
              <a:rPr lang="en-US" sz="1600" dirty="0">
                <a:solidFill>
                  <a:schemeClr val="tx1">
                    <a:lumMod val="75000"/>
                    <a:lumOff val="25000"/>
                  </a:schemeClr>
                </a:solidFill>
                <a:latin typeface="Tw Cen MT" panose="020B0602020104020603" pitchFamily="34" charset="0"/>
              </a:rPr>
              <a:t>+8,300 </a:t>
            </a:r>
          </a:p>
        </p:txBody>
      </p:sp>
      <p:sp>
        <p:nvSpPr>
          <p:cNvPr id="7" name="TextBox 6">
            <a:extLst>
              <a:ext uri="{FF2B5EF4-FFF2-40B4-BE49-F238E27FC236}">
                <a16:creationId xmlns:a16="http://schemas.microsoft.com/office/drawing/2014/main" id="{CBA276CC-C3B6-4984-8C63-1833815C9CB3}"/>
              </a:ext>
            </a:extLst>
          </p:cNvPr>
          <p:cNvSpPr txBox="1"/>
          <p:nvPr/>
        </p:nvSpPr>
        <p:spPr>
          <a:xfrm>
            <a:off x="7704667" y="4587197"/>
            <a:ext cx="1405465" cy="584775"/>
          </a:xfrm>
          <a:prstGeom prst="rect">
            <a:avLst/>
          </a:prstGeom>
          <a:noFill/>
          <a:ln w="12700">
            <a:noFill/>
          </a:ln>
        </p:spPr>
        <p:txBody>
          <a:bodyPr wrap="square" rtlCol="0">
            <a:spAutoFit/>
          </a:bodyPr>
          <a:lstStyle/>
          <a:p>
            <a:pPr algn="ctr"/>
            <a:r>
              <a:rPr lang="en-US" sz="1600" dirty="0">
                <a:solidFill>
                  <a:schemeClr val="tx1">
                    <a:lumMod val="75000"/>
                    <a:lumOff val="25000"/>
                  </a:schemeClr>
                </a:solidFill>
                <a:latin typeface="Tw Cen MT" panose="020B0602020104020603" pitchFamily="34" charset="0"/>
              </a:rPr>
              <a:t>Employed:</a:t>
            </a:r>
          </a:p>
          <a:p>
            <a:pPr algn="ctr"/>
            <a:r>
              <a:rPr lang="en-US" sz="1600" dirty="0">
                <a:solidFill>
                  <a:schemeClr val="tx1">
                    <a:lumMod val="75000"/>
                    <a:lumOff val="25000"/>
                  </a:schemeClr>
                </a:solidFill>
                <a:latin typeface="Tw Cen MT" panose="020B0602020104020603" pitchFamily="34" charset="0"/>
              </a:rPr>
              <a:t>+129,000 </a:t>
            </a:r>
          </a:p>
        </p:txBody>
      </p:sp>
    </p:spTree>
    <p:extLst>
      <p:ext uri="{BB962C8B-B14F-4D97-AF65-F5344CB8AC3E}">
        <p14:creationId xmlns:p14="http://schemas.microsoft.com/office/powerpoint/2010/main" val="146643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500-000025000000}"/>
              </a:ext>
            </a:extLst>
          </p:cNvPr>
          <p:cNvGraphicFramePr>
            <a:graphicFrameLocks/>
          </p:cNvGraphicFramePr>
          <p:nvPr>
            <p:extLst>
              <p:ext uri="{D42A27DB-BD31-4B8C-83A1-F6EECF244321}">
                <p14:modId xmlns:p14="http://schemas.microsoft.com/office/powerpoint/2010/main" val="734913576"/>
              </p:ext>
            </p:extLst>
          </p:nvPr>
        </p:nvGraphicFramePr>
        <p:xfrm>
          <a:off x="443593" y="1092165"/>
          <a:ext cx="11521440"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200" b="0" dirty="0">
                <a:solidFill>
                  <a:srgbClr val="CF8017"/>
                </a:solidFill>
                <a:latin typeface="Tw Cen MT" panose="020B0602020104020603" pitchFamily="34" charset="0"/>
              </a:rPr>
              <a:t>Houston MSA Unemployment Rate (NSA)</a:t>
            </a:r>
            <a:br>
              <a:rPr lang="en-US" sz="3200" b="0" dirty="0">
                <a:solidFill>
                  <a:srgbClr val="CF8017"/>
                </a:solidFill>
                <a:latin typeface="Tw Cen MT" panose="020B0602020104020603" pitchFamily="34" charset="0"/>
              </a:rPr>
            </a:br>
            <a:r>
              <a:rPr lang="en-US" sz="3200" b="0" dirty="0">
                <a:solidFill>
                  <a:srgbClr val="CF8017"/>
                </a:solidFill>
                <a:latin typeface="Tw Cen MT" panose="020B0602020104020603" pitchFamily="34" charset="0"/>
              </a:rPr>
              <a:t>May 1990-2020</a:t>
            </a:r>
            <a:endParaRPr lang="en-US" sz="32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11</a:t>
            </a:fld>
            <a:endParaRPr lang="en-US" dirty="0"/>
          </a:p>
        </p:txBody>
      </p:sp>
      <p:cxnSp>
        <p:nvCxnSpPr>
          <p:cNvPr id="3" name="Straight Arrow Connector 2">
            <a:extLst>
              <a:ext uri="{FF2B5EF4-FFF2-40B4-BE49-F238E27FC236}">
                <a16:creationId xmlns:a16="http://schemas.microsoft.com/office/drawing/2014/main" id="{076F232B-22DC-41CE-9276-51005D88D933}"/>
              </a:ext>
            </a:extLst>
          </p:cNvPr>
          <p:cNvCxnSpPr>
            <a:cxnSpLocks/>
          </p:cNvCxnSpPr>
          <p:nvPr/>
        </p:nvCxnSpPr>
        <p:spPr>
          <a:xfrm>
            <a:off x="9269643" y="2351782"/>
            <a:ext cx="1898601" cy="1077218"/>
          </a:xfrm>
          <a:prstGeom prst="straightConnector1">
            <a:avLst/>
          </a:prstGeom>
          <a:ln w="25400" cap="flat" cmpd="sng" algn="ctr">
            <a:solidFill>
              <a:schemeClr val="bg1">
                <a:lumMod val="65000"/>
              </a:schemeClr>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3F50C2C-07B2-4553-8D7A-282782C1FF19}"/>
              </a:ext>
            </a:extLst>
          </p:cNvPr>
          <p:cNvSpPr txBox="1"/>
          <p:nvPr/>
        </p:nvSpPr>
        <p:spPr>
          <a:xfrm>
            <a:off x="7711043" y="1405834"/>
            <a:ext cx="1898601" cy="1077218"/>
          </a:xfrm>
          <a:prstGeom prst="rect">
            <a:avLst/>
          </a:prstGeom>
          <a:noFill/>
        </p:spPr>
        <p:txBody>
          <a:bodyPr wrap="square" rtlCol="0">
            <a:spAutoFit/>
          </a:bodyPr>
          <a:lstStyle/>
          <a:p>
            <a:pPr algn="ctr"/>
            <a:r>
              <a:rPr lang="en-US" sz="1600" dirty="0">
                <a:solidFill>
                  <a:srgbClr val="BD7515"/>
                </a:solidFill>
                <a:latin typeface="Tw Cen MT" panose="020B0602020104020603" pitchFamily="34" charset="0"/>
              </a:rPr>
              <a:t>Official declaration February 2020 start of current recession by NBER</a:t>
            </a:r>
          </a:p>
        </p:txBody>
      </p:sp>
    </p:spTree>
    <p:extLst>
      <p:ext uri="{BB962C8B-B14F-4D97-AF65-F5344CB8AC3E}">
        <p14:creationId xmlns:p14="http://schemas.microsoft.com/office/powerpoint/2010/main" val="81028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0" y="2933379"/>
            <a:ext cx="12191999" cy="991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Regional Unemployment Rates</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12</a:t>
            </a:fld>
            <a:endParaRPr lang="en-US" dirty="0"/>
          </a:p>
        </p:txBody>
      </p:sp>
    </p:spTree>
    <p:extLst>
      <p:ext uri="{BB962C8B-B14F-4D97-AF65-F5344CB8AC3E}">
        <p14:creationId xmlns:p14="http://schemas.microsoft.com/office/powerpoint/2010/main" val="44217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F3643E1-8774-4A73-B082-BE3762310382}"/>
              </a:ext>
            </a:extLst>
          </p:cNvPr>
          <p:cNvSpPr/>
          <p:nvPr/>
        </p:nvSpPr>
        <p:spPr>
          <a:xfrm>
            <a:off x="10342755" y="2127"/>
            <a:ext cx="1847481" cy="68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FA887CFD-4758-4364-A006-F3E59267FC91}"/>
              </a:ext>
            </a:extLst>
          </p:cNvPr>
          <p:cNvPicPr>
            <a:picLocks/>
          </p:cNvPicPr>
          <p:nvPr/>
        </p:nvPicPr>
        <p:blipFill>
          <a:blip r:embed="rId3"/>
          <a:stretch>
            <a:fillRect/>
          </a:stretch>
        </p:blipFill>
        <p:spPr>
          <a:xfrm>
            <a:off x="0" y="914400"/>
            <a:ext cx="12186887" cy="5943600"/>
          </a:xfrm>
          <a:prstGeom prst="rect">
            <a:avLst/>
          </a:prstGeom>
          <a:ln>
            <a:solidFill>
              <a:srgbClr val="BD7515"/>
            </a:solidFill>
          </a:ln>
        </p:spPr>
      </p:pic>
      <p:sp>
        <p:nvSpPr>
          <p:cNvPr id="45" name="TextBox 12">
            <a:extLst>
              <a:ext uri="{FF2B5EF4-FFF2-40B4-BE49-F238E27FC236}">
                <a16:creationId xmlns:a16="http://schemas.microsoft.com/office/drawing/2014/main" id="{00000000-0008-0000-0200-000024000000}"/>
              </a:ext>
            </a:extLst>
          </p:cNvPr>
          <p:cNvSpPr txBox="1"/>
          <p:nvPr/>
        </p:nvSpPr>
        <p:spPr>
          <a:xfrm>
            <a:off x="4324558" y="3455763"/>
            <a:ext cx="616238"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6C99976C-67D5-4B07-AA56-A325F9E748F9}" type="TxLink">
              <a:rPr lang="en-US" sz="1200" b="0" i="0" u="none" strike="noStrike">
                <a:solidFill>
                  <a:srgbClr val="000000"/>
                </a:solidFill>
                <a:latin typeface="Tw Cen MT" panose="020B0602020104020603" pitchFamily="34" charset="0"/>
              </a:rPr>
              <a:pPr algn="ctr"/>
              <a:t>Austin
9.8</a:t>
            </a:fld>
            <a:endParaRPr lang="en-US" sz="1200">
              <a:solidFill>
                <a:schemeClr val="tx1">
                  <a:lumMod val="85000"/>
                  <a:lumOff val="15000"/>
                </a:schemeClr>
              </a:solidFill>
              <a:latin typeface="Tw Cen MT" panose="020B0602020104020603" pitchFamily="34" charset="0"/>
            </a:endParaRPr>
          </a:p>
        </p:txBody>
      </p:sp>
      <p:sp>
        <p:nvSpPr>
          <p:cNvPr id="46" name="TextBox 13">
            <a:extLst>
              <a:ext uri="{FF2B5EF4-FFF2-40B4-BE49-F238E27FC236}">
                <a16:creationId xmlns:a16="http://schemas.microsoft.com/office/drawing/2014/main" id="{00000000-0008-0000-0200-000025000000}"/>
              </a:ext>
            </a:extLst>
          </p:cNvPr>
          <p:cNvSpPr txBox="1"/>
          <p:nvPr/>
        </p:nvSpPr>
        <p:spPr>
          <a:xfrm>
            <a:off x="6116049" y="5302721"/>
            <a:ext cx="706455" cy="4208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0C298B15-3045-44B3-93DC-16A517D6CC8E}" type="TxLink">
              <a:rPr lang="en-US" sz="1200" b="0" i="0" u="none" strike="noStrike">
                <a:solidFill>
                  <a:srgbClr val="000000"/>
                </a:solidFill>
                <a:latin typeface="Tw Cen MT" panose="020B0602020104020603" pitchFamily="34" charset="0"/>
              </a:rPr>
              <a:pPr algn="ctr"/>
              <a:t>Brazoria
13.4</a:t>
            </a:fld>
            <a:endParaRPr lang="en-US" sz="1200" dirty="0">
              <a:solidFill>
                <a:schemeClr val="tx1">
                  <a:lumMod val="75000"/>
                  <a:lumOff val="25000"/>
                </a:schemeClr>
              </a:solidFill>
              <a:latin typeface="Tw Cen MT" panose="020B0602020104020603" pitchFamily="34" charset="0"/>
            </a:endParaRPr>
          </a:p>
        </p:txBody>
      </p:sp>
      <p:sp>
        <p:nvSpPr>
          <p:cNvPr id="47" name="TextBox 14">
            <a:extLst>
              <a:ext uri="{FF2B5EF4-FFF2-40B4-BE49-F238E27FC236}">
                <a16:creationId xmlns:a16="http://schemas.microsoft.com/office/drawing/2014/main" id="{00000000-0008-0000-0200-000026000000}"/>
              </a:ext>
            </a:extLst>
          </p:cNvPr>
          <p:cNvSpPr txBox="1"/>
          <p:nvPr/>
        </p:nvSpPr>
        <p:spPr>
          <a:xfrm>
            <a:off x="7992056" y="3888500"/>
            <a:ext cx="805260" cy="41753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4F13FF97-2B3F-4E83-A01D-296367170DCF}" type="TxLink">
              <a:rPr lang="en-US" sz="1200" b="0" i="0" u="none" strike="noStrike">
                <a:solidFill>
                  <a:srgbClr val="000000"/>
                </a:solidFill>
                <a:latin typeface="Tw Cen MT" panose="020B0602020104020603" pitchFamily="34" charset="0"/>
              </a:rPr>
              <a:pPr algn="ctr"/>
              <a:t>Chambers
14.7</a:t>
            </a:fld>
            <a:endParaRPr lang="en-US" sz="1200">
              <a:solidFill>
                <a:schemeClr val="tx1">
                  <a:lumMod val="85000"/>
                  <a:lumOff val="15000"/>
                </a:schemeClr>
              </a:solidFill>
              <a:latin typeface="Tw Cen MT" panose="020B0602020104020603" pitchFamily="34" charset="0"/>
            </a:endParaRPr>
          </a:p>
        </p:txBody>
      </p:sp>
      <p:sp>
        <p:nvSpPr>
          <p:cNvPr id="49" name="TextBox 15">
            <a:extLst>
              <a:ext uri="{FF2B5EF4-FFF2-40B4-BE49-F238E27FC236}">
                <a16:creationId xmlns:a16="http://schemas.microsoft.com/office/drawing/2014/main" id="{00000000-0008-0000-0200-000027000000}"/>
              </a:ext>
            </a:extLst>
          </p:cNvPr>
          <p:cNvSpPr txBox="1"/>
          <p:nvPr/>
        </p:nvSpPr>
        <p:spPr>
          <a:xfrm>
            <a:off x="3773214" y="4214026"/>
            <a:ext cx="842317" cy="41675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0FD96D07-CF05-48B2-83D2-8A10CE4C7A2A}" type="TxLink">
              <a:rPr lang="en-US" sz="1200" b="0" i="0" u="none" strike="noStrike">
                <a:solidFill>
                  <a:srgbClr val="000000"/>
                </a:solidFill>
                <a:latin typeface="Tw Cen MT" panose="020B0602020104020603" pitchFamily="34" charset="0"/>
              </a:rPr>
              <a:pPr algn="ctr"/>
              <a:t>Colorado
8.2</a:t>
            </a:fld>
            <a:endParaRPr lang="en-US" sz="1200">
              <a:solidFill>
                <a:schemeClr val="tx1">
                  <a:lumMod val="85000"/>
                  <a:lumOff val="15000"/>
                </a:schemeClr>
              </a:solidFill>
              <a:latin typeface="Tw Cen MT" panose="020B0602020104020603" pitchFamily="34" charset="0"/>
            </a:endParaRPr>
          </a:p>
        </p:txBody>
      </p:sp>
      <p:sp>
        <p:nvSpPr>
          <p:cNvPr id="51" name="TextBox 16">
            <a:extLst>
              <a:ext uri="{FF2B5EF4-FFF2-40B4-BE49-F238E27FC236}">
                <a16:creationId xmlns:a16="http://schemas.microsoft.com/office/drawing/2014/main" id="{00000000-0008-0000-0200-000028000000}"/>
              </a:ext>
            </a:extLst>
          </p:cNvPr>
          <p:cNvSpPr txBox="1"/>
          <p:nvPr/>
        </p:nvSpPr>
        <p:spPr>
          <a:xfrm>
            <a:off x="5419915" y="4465563"/>
            <a:ext cx="767242" cy="417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BFC7FCBB-4114-410B-BE12-E86EC3BC1AC5}" type="TxLink">
              <a:rPr lang="en-US" sz="1200" b="0" i="0" u="none" strike="noStrike">
                <a:solidFill>
                  <a:srgbClr val="000000"/>
                </a:solidFill>
                <a:latin typeface="Tw Cen MT" panose="020B0602020104020603" pitchFamily="34" charset="0"/>
              </a:rPr>
              <a:pPr algn="ctr"/>
              <a:t>Fort Bend
12.8</a:t>
            </a:fld>
            <a:endParaRPr lang="en-US" sz="1400">
              <a:solidFill>
                <a:schemeClr val="tx1">
                  <a:lumMod val="85000"/>
                  <a:lumOff val="15000"/>
                </a:schemeClr>
              </a:solidFill>
              <a:latin typeface="Tw Cen MT" panose="020B0602020104020603" pitchFamily="34" charset="0"/>
            </a:endParaRPr>
          </a:p>
        </p:txBody>
      </p:sp>
      <p:sp>
        <p:nvSpPr>
          <p:cNvPr id="52" name="TextBox 18">
            <a:extLst>
              <a:ext uri="{FF2B5EF4-FFF2-40B4-BE49-F238E27FC236}">
                <a16:creationId xmlns:a16="http://schemas.microsoft.com/office/drawing/2014/main" id="{00000000-0008-0000-0200-000029000000}"/>
              </a:ext>
            </a:extLst>
          </p:cNvPr>
          <p:cNvSpPr txBox="1"/>
          <p:nvPr/>
        </p:nvSpPr>
        <p:spPr>
          <a:xfrm>
            <a:off x="7684184" y="5254095"/>
            <a:ext cx="808594" cy="4208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29D145D3-DB36-4B6F-A578-2E724461308C}" type="TxLink">
              <a:rPr lang="en-US" sz="1200" b="0" i="0" u="none" strike="noStrike">
                <a:solidFill>
                  <a:srgbClr val="000000"/>
                </a:solidFill>
                <a:latin typeface="Tw Cen MT" panose="020B0602020104020603" pitchFamily="34" charset="0"/>
              </a:rPr>
              <a:pPr algn="ctr"/>
              <a:t>Galveston
14.5</a:t>
            </a:fld>
            <a:endParaRPr lang="en-US" sz="1200" dirty="0">
              <a:solidFill>
                <a:schemeClr val="tx1">
                  <a:lumMod val="85000"/>
                  <a:lumOff val="15000"/>
                </a:schemeClr>
              </a:solidFill>
              <a:latin typeface="Tw Cen MT" panose="020B0602020104020603" pitchFamily="34" charset="0"/>
            </a:endParaRPr>
          </a:p>
        </p:txBody>
      </p:sp>
      <p:sp>
        <p:nvSpPr>
          <p:cNvPr id="53" name="TextBox 20">
            <a:extLst>
              <a:ext uri="{FF2B5EF4-FFF2-40B4-BE49-F238E27FC236}">
                <a16:creationId xmlns:a16="http://schemas.microsoft.com/office/drawing/2014/main" id="{00000000-0008-0000-0200-00002A000000}"/>
              </a:ext>
            </a:extLst>
          </p:cNvPr>
          <p:cNvSpPr txBox="1"/>
          <p:nvPr/>
        </p:nvSpPr>
        <p:spPr>
          <a:xfrm>
            <a:off x="7494987" y="2952394"/>
            <a:ext cx="612539" cy="4274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14FC9754-31B2-4789-A10A-8FB74D1F92DF}" type="TxLink">
              <a:rPr lang="en-US" sz="1200" b="0" i="0" u="none" strike="noStrike">
                <a:solidFill>
                  <a:schemeClr val="bg1"/>
                </a:solidFill>
                <a:latin typeface="Tw Cen MT" panose="020B0602020104020603" pitchFamily="34" charset="0"/>
              </a:rPr>
              <a:pPr algn="ctr"/>
              <a:t>Liberty
15.5</a:t>
            </a:fld>
            <a:endParaRPr lang="en-US" sz="1200">
              <a:solidFill>
                <a:schemeClr val="bg1"/>
              </a:solidFill>
              <a:latin typeface="Tw Cen MT" panose="020B0602020104020603" pitchFamily="34" charset="0"/>
            </a:endParaRPr>
          </a:p>
        </p:txBody>
      </p:sp>
      <p:sp>
        <p:nvSpPr>
          <p:cNvPr id="54" name="TextBox 21">
            <a:extLst>
              <a:ext uri="{FF2B5EF4-FFF2-40B4-BE49-F238E27FC236}">
                <a16:creationId xmlns:a16="http://schemas.microsoft.com/office/drawing/2014/main" id="{00000000-0008-0000-0200-00002B000000}"/>
              </a:ext>
            </a:extLst>
          </p:cNvPr>
          <p:cNvSpPr txBox="1"/>
          <p:nvPr/>
        </p:nvSpPr>
        <p:spPr>
          <a:xfrm>
            <a:off x="4897922" y="6012221"/>
            <a:ext cx="893880" cy="4274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93B2A7B2-5E02-430C-A10A-7D95E0905AF6}" type="TxLink">
              <a:rPr lang="en-US" sz="1200" b="0" i="0" u="none" strike="noStrike">
                <a:solidFill>
                  <a:schemeClr val="bg1"/>
                </a:solidFill>
                <a:latin typeface="Tw Cen MT" panose="020B0602020104020603" pitchFamily="34" charset="0"/>
              </a:rPr>
              <a:pPr algn="ctr"/>
              <a:t>Matagorda
15.3</a:t>
            </a:fld>
            <a:endParaRPr lang="en-US" sz="1200">
              <a:solidFill>
                <a:schemeClr val="bg1"/>
              </a:solidFill>
              <a:latin typeface="Tw Cen MT" panose="020B0602020104020603" pitchFamily="34" charset="0"/>
            </a:endParaRPr>
          </a:p>
        </p:txBody>
      </p:sp>
      <p:sp>
        <p:nvSpPr>
          <p:cNvPr id="55" name="TextBox 22">
            <a:extLst>
              <a:ext uri="{FF2B5EF4-FFF2-40B4-BE49-F238E27FC236}">
                <a16:creationId xmlns:a16="http://schemas.microsoft.com/office/drawing/2014/main" id="{00000000-0008-0000-0200-00002C000000}"/>
              </a:ext>
            </a:extLst>
          </p:cNvPr>
          <p:cNvSpPr txBox="1"/>
          <p:nvPr/>
        </p:nvSpPr>
        <p:spPr>
          <a:xfrm>
            <a:off x="5867711" y="2574257"/>
            <a:ext cx="954793" cy="4208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C79860E4-3F2C-43C9-A5D9-D66334A99955}" type="TxLink">
              <a:rPr lang="en-US" sz="1200" b="0" i="0" u="none" strike="noStrike">
                <a:solidFill>
                  <a:srgbClr val="000000"/>
                </a:solidFill>
                <a:latin typeface="Tw Cen MT" panose="020B0602020104020603" pitchFamily="34" charset="0"/>
              </a:rPr>
              <a:pPr algn="ctr"/>
              <a:t>Montgomery
12.5</a:t>
            </a:fld>
            <a:endParaRPr lang="en-US" sz="1200">
              <a:solidFill>
                <a:schemeClr val="tx1">
                  <a:lumMod val="85000"/>
                  <a:lumOff val="15000"/>
                </a:schemeClr>
              </a:solidFill>
              <a:latin typeface="Tw Cen MT" panose="020B0602020104020603" pitchFamily="34" charset="0"/>
            </a:endParaRPr>
          </a:p>
        </p:txBody>
      </p:sp>
      <p:sp>
        <p:nvSpPr>
          <p:cNvPr id="56" name="TextBox 23">
            <a:extLst>
              <a:ext uri="{FF2B5EF4-FFF2-40B4-BE49-F238E27FC236}">
                <a16:creationId xmlns:a16="http://schemas.microsoft.com/office/drawing/2014/main" id="{00000000-0008-0000-0200-00002D000000}"/>
              </a:ext>
            </a:extLst>
          </p:cNvPr>
          <p:cNvSpPr txBox="1"/>
          <p:nvPr/>
        </p:nvSpPr>
        <p:spPr>
          <a:xfrm>
            <a:off x="5848743" y="1544735"/>
            <a:ext cx="719135" cy="4208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73FFA1D7-DF55-42E5-B485-FE58D22696D1}" type="TxLink">
              <a:rPr lang="en-US" sz="1200" b="0" i="0" u="none" strike="noStrike">
                <a:solidFill>
                  <a:srgbClr val="000000"/>
                </a:solidFill>
                <a:latin typeface="Tw Cen MT" panose="020B0602020104020603" pitchFamily="34" charset="0"/>
              </a:rPr>
              <a:pPr algn="ctr"/>
              <a:t>Walker
10.8</a:t>
            </a:fld>
            <a:endParaRPr lang="en-US" sz="1200">
              <a:solidFill>
                <a:schemeClr val="tx1">
                  <a:lumMod val="85000"/>
                  <a:lumOff val="15000"/>
                </a:schemeClr>
              </a:solidFill>
              <a:latin typeface="Tw Cen MT" panose="020B0602020104020603" pitchFamily="34" charset="0"/>
            </a:endParaRPr>
          </a:p>
        </p:txBody>
      </p:sp>
      <p:sp>
        <p:nvSpPr>
          <p:cNvPr id="57" name="TextBox 24">
            <a:extLst>
              <a:ext uri="{FF2B5EF4-FFF2-40B4-BE49-F238E27FC236}">
                <a16:creationId xmlns:a16="http://schemas.microsoft.com/office/drawing/2014/main" id="{00000000-0008-0000-0200-00002E000000}"/>
              </a:ext>
            </a:extLst>
          </p:cNvPr>
          <p:cNvSpPr txBox="1"/>
          <p:nvPr/>
        </p:nvSpPr>
        <p:spPr>
          <a:xfrm>
            <a:off x="5034055" y="3553730"/>
            <a:ext cx="604184" cy="417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E0F6A62E-DF90-4903-940F-FAB46D08286B}" type="TxLink">
              <a:rPr lang="en-US" sz="1200" b="0" i="0" u="none" strike="noStrike">
                <a:solidFill>
                  <a:srgbClr val="000000"/>
                </a:solidFill>
                <a:latin typeface="Tw Cen MT" panose="020B0602020104020603" pitchFamily="34" charset="0"/>
              </a:rPr>
              <a:pPr algn="ctr"/>
              <a:t>Waller
11.9</a:t>
            </a:fld>
            <a:endParaRPr lang="en-US" sz="1200">
              <a:solidFill>
                <a:schemeClr val="tx1">
                  <a:lumMod val="85000"/>
                  <a:lumOff val="15000"/>
                </a:schemeClr>
              </a:solidFill>
              <a:latin typeface="Tw Cen MT" panose="020B0602020104020603" pitchFamily="34" charset="0"/>
            </a:endParaRPr>
          </a:p>
        </p:txBody>
      </p:sp>
      <p:sp>
        <p:nvSpPr>
          <p:cNvPr id="73" name="TextBox 25">
            <a:extLst>
              <a:ext uri="{FF2B5EF4-FFF2-40B4-BE49-F238E27FC236}">
                <a16:creationId xmlns:a16="http://schemas.microsoft.com/office/drawing/2014/main" id="{00000000-0008-0000-0200-00002F000000}"/>
              </a:ext>
            </a:extLst>
          </p:cNvPr>
          <p:cNvSpPr txBox="1"/>
          <p:nvPr/>
        </p:nvSpPr>
        <p:spPr>
          <a:xfrm>
            <a:off x="4483320" y="5078348"/>
            <a:ext cx="727038"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64739C3A-5BC5-42A4-8399-010E34BFB423}" type="TxLink">
              <a:rPr lang="en-US" sz="1200" b="0" i="0" u="none" strike="noStrike">
                <a:solidFill>
                  <a:srgbClr val="000000"/>
                </a:solidFill>
                <a:latin typeface="Tw Cen MT" panose="020B0602020104020603" pitchFamily="34" charset="0"/>
              </a:rPr>
              <a:pPr algn="ctr"/>
              <a:t>Wharton
9.9</a:t>
            </a:fld>
            <a:endParaRPr lang="en-US" sz="1200">
              <a:solidFill>
                <a:schemeClr val="tx1">
                  <a:lumMod val="85000"/>
                  <a:lumOff val="15000"/>
                </a:schemeClr>
              </a:solidFill>
              <a:latin typeface="Tw Cen MT" panose="020B0602020104020603" pitchFamily="34" charset="0"/>
            </a:endParaRPr>
          </a:p>
        </p:txBody>
      </p:sp>
      <p:sp>
        <p:nvSpPr>
          <p:cNvPr id="75" name="TextBox 19">
            <a:extLst>
              <a:ext uri="{FF2B5EF4-FFF2-40B4-BE49-F238E27FC236}">
                <a16:creationId xmlns:a16="http://schemas.microsoft.com/office/drawing/2014/main" id="{00000000-0008-0000-0200-000030000000}"/>
              </a:ext>
            </a:extLst>
          </p:cNvPr>
          <p:cNvSpPr txBox="1"/>
          <p:nvPr/>
        </p:nvSpPr>
        <p:spPr>
          <a:xfrm>
            <a:off x="6207707" y="3653704"/>
            <a:ext cx="723960"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D773B79D-0CF3-4D71-91E0-0800460FDBD3}" type="TxLink">
              <a:rPr lang="en-US" sz="1200" b="0" i="0" u="none" strike="noStrike">
                <a:solidFill>
                  <a:srgbClr val="000000"/>
                </a:solidFill>
                <a:latin typeface="Tw Cen MT" panose="020B0602020104020603" pitchFamily="34" charset="0"/>
              </a:rPr>
              <a:pPr algn="ctr"/>
              <a:t>Harris
14.3</a:t>
            </a:fld>
            <a:endParaRPr lang="en-US" sz="1200">
              <a:solidFill>
                <a:schemeClr val="tx1">
                  <a:lumMod val="85000"/>
                  <a:lumOff val="15000"/>
                </a:schemeClr>
              </a:solidFill>
              <a:latin typeface="Tw Cen MT" panose="020B0602020104020603" pitchFamily="34" charset="0"/>
            </a:endParaRPr>
          </a:p>
        </p:txBody>
      </p:sp>
      <p:sp>
        <p:nvSpPr>
          <p:cNvPr id="76" name="TextBox 26">
            <a:extLst>
              <a:ext uri="{FF2B5EF4-FFF2-40B4-BE49-F238E27FC236}">
                <a16:creationId xmlns:a16="http://schemas.microsoft.com/office/drawing/2014/main" id="{00000000-0008-0000-0200-000031000000}"/>
              </a:ext>
            </a:extLst>
          </p:cNvPr>
          <p:cNvSpPr txBox="1"/>
          <p:nvPr/>
        </p:nvSpPr>
        <p:spPr>
          <a:xfrm>
            <a:off x="10157431" y="1755149"/>
            <a:ext cx="1483960" cy="10776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4230200-8A68-4819-9317-B86AFD34D1AB}" type="TxLink">
              <a:rPr lang="en-US" sz="1800" b="0" i="0" u="none" strike="noStrike">
                <a:solidFill>
                  <a:schemeClr val="tx1">
                    <a:lumMod val="85000"/>
                    <a:lumOff val="15000"/>
                  </a:schemeClr>
                </a:solidFill>
                <a:latin typeface="Tw Cen MT" panose="020B0602020104020603" pitchFamily="34" charset="0"/>
              </a:rPr>
              <a:pPr algn="ctr"/>
              <a:t>13-County
Gulf Coast
Average:
13.9</a:t>
            </a:fld>
            <a:endParaRPr lang="en-US" sz="3600" dirty="0">
              <a:solidFill>
                <a:schemeClr val="tx1">
                  <a:lumMod val="85000"/>
                  <a:lumOff val="15000"/>
                </a:schemeClr>
              </a:solidFill>
              <a:latin typeface="Tw Cen MT" panose="020B0602020104020603" pitchFamily="34" charset="0"/>
            </a:endParaRPr>
          </a:p>
        </p:txBody>
      </p:sp>
      <p:pic>
        <p:nvPicPr>
          <p:cNvPr id="77" name="Picture 76">
            <a:extLst>
              <a:ext uri="{FF2B5EF4-FFF2-40B4-BE49-F238E27FC236}">
                <a16:creationId xmlns:a16="http://schemas.microsoft.com/office/drawing/2014/main" id="{344E6A57-BEB4-4C75-B6F6-B5439C667022}"/>
              </a:ext>
            </a:extLst>
          </p:cNvPr>
          <p:cNvPicPr>
            <a:picLocks noChangeAspect="1"/>
          </p:cNvPicPr>
          <p:nvPr/>
        </p:nvPicPr>
        <p:blipFill>
          <a:blip r:embed="rId4"/>
          <a:stretch>
            <a:fillRect/>
          </a:stretch>
        </p:blipFill>
        <p:spPr>
          <a:xfrm>
            <a:off x="11172041" y="6595703"/>
            <a:ext cx="832012" cy="190397"/>
          </a:xfrm>
          <a:prstGeom prst="rect">
            <a:avLst/>
          </a:prstGeom>
        </p:spPr>
      </p:pic>
      <p:sp>
        <p:nvSpPr>
          <p:cNvPr id="79" name="TextBox 1">
            <a:extLst>
              <a:ext uri="{FF2B5EF4-FFF2-40B4-BE49-F238E27FC236}">
                <a16:creationId xmlns:a16="http://schemas.microsoft.com/office/drawing/2014/main" id="{0C17C705-232F-491B-8E15-525335BE1472}"/>
              </a:ext>
            </a:extLst>
          </p:cNvPr>
          <p:cNvSpPr txBox="1"/>
          <p:nvPr/>
        </p:nvSpPr>
        <p:spPr>
          <a:xfrm>
            <a:off x="5113" y="6650132"/>
            <a:ext cx="3287405" cy="1756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900">
                <a:solidFill>
                  <a:srgbClr val="2D7A8F"/>
                </a:solidFill>
                <a:latin typeface="Tw Cen MT" panose="020B0602020104020603" pitchFamily="34" charset="0"/>
              </a:rPr>
              <a:t>Source: </a:t>
            </a:r>
            <a:r>
              <a:rPr lang="en-US" sz="900" baseline="0">
                <a:solidFill>
                  <a:srgbClr val="2D7A8F"/>
                </a:solidFill>
                <a:latin typeface="Tw Cen MT" panose="020B0602020104020603" pitchFamily="34" charset="0"/>
              </a:rPr>
              <a:t>Bureau of Labor Statistics/Texas Workforce Commission</a:t>
            </a:r>
            <a:endParaRPr lang="en-US" sz="900">
              <a:solidFill>
                <a:srgbClr val="2D7A8F"/>
              </a:solidFill>
              <a:latin typeface="Tw Cen MT" panose="020B0602020104020603" pitchFamily="34" charset="0"/>
            </a:endParaRPr>
          </a:p>
        </p:txBody>
      </p:sp>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10772"/>
            <a:ext cx="12192000" cy="731520"/>
          </a:xfrm>
        </p:spPr>
        <p:txBody>
          <a:bodyPr/>
          <a:lstStyle/>
          <a:p>
            <a:pPr algn="ctr"/>
            <a:r>
              <a:rPr lang="en-US" sz="3200" b="0" dirty="0">
                <a:solidFill>
                  <a:srgbClr val="CF8017"/>
                </a:solidFill>
                <a:latin typeface="Tw Cen MT" panose="020B0602020104020603" pitchFamily="34" charset="0"/>
              </a:rPr>
              <a:t>13-County Gulf Coast Region Unemployment Rates May 2020</a:t>
            </a:r>
            <a:endParaRPr lang="en-US" sz="3200" b="0" dirty="0">
              <a:solidFill>
                <a:srgbClr val="E68E1B"/>
              </a:solidFill>
              <a:latin typeface="Tw Cen MT" panose="020B0602020104020603" pitchFamily="34" charset="0"/>
            </a:endParaRPr>
          </a:p>
        </p:txBody>
      </p:sp>
      <p:sp>
        <p:nvSpPr>
          <p:cNvPr id="3" name="TextBox 2">
            <a:extLst>
              <a:ext uri="{FF2B5EF4-FFF2-40B4-BE49-F238E27FC236}">
                <a16:creationId xmlns:a16="http://schemas.microsoft.com/office/drawing/2014/main" id="{66ED73B9-6DA2-4D13-B80E-DBDDF312F3FC}"/>
              </a:ext>
            </a:extLst>
          </p:cNvPr>
          <p:cNvSpPr txBox="1"/>
          <p:nvPr/>
        </p:nvSpPr>
        <p:spPr>
          <a:xfrm>
            <a:off x="9407897" y="5394122"/>
            <a:ext cx="2417353" cy="1169551"/>
          </a:xfrm>
          <a:prstGeom prst="rect">
            <a:avLst/>
          </a:prstGeom>
          <a:solidFill>
            <a:schemeClr val="bg1">
              <a:alpha val="86000"/>
            </a:schemeClr>
          </a:solidFill>
          <a:ln w="12700">
            <a:solidFill>
              <a:srgbClr val="BD7515"/>
            </a:solidFill>
          </a:ln>
        </p:spPr>
        <p:txBody>
          <a:bodyPr wrap="square" rtlCol="0">
            <a:spAutoFit/>
          </a:bodyPr>
          <a:lstStyle/>
          <a:p>
            <a:pPr algn="ctr"/>
            <a:r>
              <a:rPr lang="en-US" sz="1400" dirty="0">
                <a:solidFill>
                  <a:srgbClr val="BD7515"/>
                </a:solidFill>
                <a:latin typeface="Tw Cen MT" panose="020B0602020104020603" pitchFamily="34" charset="0"/>
              </a:rPr>
              <a:t>Liberty and Matagorda Counties have re-emerged as counties with highest rates consistent with historical trends over past 30 years. </a:t>
            </a:r>
          </a:p>
        </p:txBody>
      </p:sp>
      <p:sp>
        <p:nvSpPr>
          <p:cNvPr id="74" name="TextBox 73">
            <a:extLst>
              <a:ext uri="{FF2B5EF4-FFF2-40B4-BE49-F238E27FC236}">
                <a16:creationId xmlns:a16="http://schemas.microsoft.com/office/drawing/2014/main" id="{50E010A8-F2D4-41F1-A417-92B397C7F713}"/>
              </a:ext>
            </a:extLst>
          </p:cNvPr>
          <p:cNvSpPr txBox="1"/>
          <p:nvPr/>
        </p:nvSpPr>
        <p:spPr>
          <a:xfrm>
            <a:off x="909485" y="5001040"/>
            <a:ext cx="2253100" cy="738664"/>
          </a:xfrm>
          <a:prstGeom prst="rect">
            <a:avLst/>
          </a:prstGeom>
          <a:solidFill>
            <a:schemeClr val="bg1">
              <a:alpha val="86000"/>
            </a:schemeClr>
          </a:solidFill>
          <a:ln w="12700">
            <a:solidFill>
              <a:srgbClr val="BD7515"/>
            </a:solidFill>
          </a:ln>
        </p:spPr>
        <p:txBody>
          <a:bodyPr wrap="square" rtlCol="0">
            <a:spAutoFit/>
          </a:bodyPr>
          <a:lstStyle/>
          <a:p>
            <a:pPr algn="ctr"/>
            <a:r>
              <a:rPr lang="en-US" sz="1400" dirty="0">
                <a:solidFill>
                  <a:srgbClr val="BD7515"/>
                </a:solidFill>
                <a:latin typeface="Tw Cen MT" panose="020B0602020104020603" pitchFamily="34" charset="0"/>
              </a:rPr>
              <a:t>Only counties to </a:t>
            </a:r>
            <a:r>
              <a:rPr lang="en-US" sz="1400" u="sng" dirty="0">
                <a:solidFill>
                  <a:srgbClr val="BD7515"/>
                </a:solidFill>
                <a:latin typeface="Tw Cen MT" panose="020B0602020104020603" pitchFamily="34" charset="0"/>
              </a:rPr>
              <a:t>STILL NOT </a:t>
            </a:r>
            <a:r>
              <a:rPr lang="en-US" sz="1400" dirty="0">
                <a:solidFill>
                  <a:srgbClr val="BD7515"/>
                </a:solidFill>
                <a:latin typeface="Tw Cen MT" panose="020B0602020104020603" pitchFamily="34" charset="0"/>
              </a:rPr>
              <a:t>exceed their previous all-time high UE rates as of May</a:t>
            </a:r>
          </a:p>
        </p:txBody>
      </p:sp>
      <p:cxnSp>
        <p:nvCxnSpPr>
          <p:cNvPr id="24" name="Straight Arrow Connector 23">
            <a:extLst>
              <a:ext uri="{FF2B5EF4-FFF2-40B4-BE49-F238E27FC236}">
                <a16:creationId xmlns:a16="http://schemas.microsoft.com/office/drawing/2014/main" id="{3381DE60-FFD0-42E2-906B-1AF3383F8362}"/>
              </a:ext>
            </a:extLst>
          </p:cNvPr>
          <p:cNvCxnSpPr>
            <a:cxnSpLocks/>
            <a:stCxn id="74" idx="3"/>
          </p:cNvCxnSpPr>
          <p:nvPr/>
        </p:nvCxnSpPr>
        <p:spPr>
          <a:xfrm flipV="1">
            <a:off x="3162585" y="4841270"/>
            <a:ext cx="724301" cy="529102"/>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FE92758-24EC-4D7D-9343-D395A7B94B55}"/>
              </a:ext>
            </a:extLst>
          </p:cNvPr>
          <p:cNvCxnSpPr>
            <a:cxnSpLocks/>
            <a:stCxn id="74" idx="3"/>
          </p:cNvCxnSpPr>
          <p:nvPr/>
        </p:nvCxnSpPr>
        <p:spPr>
          <a:xfrm>
            <a:off x="3162585" y="5370372"/>
            <a:ext cx="1290319" cy="1030428"/>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B6CCA9E5-587E-44F2-86C7-75238C9EB3EB}"/>
              </a:ext>
            </a:extLst>
          </p:cNvPr>
          <p:cNvCxnSpPr>
            <a:cxnSpLocks/>
          </p:cNvCxnSpPr>
          <p:nvPr/>
        </p:nvCxnSpPr>
        <p:spPr>
          <a:xfrm flipH="1">
            <a:off x="6236821" y="6276146"/>
            <a:ext cx="3171076" cy="222701"/>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B8EC6533-E5EE-42B4-B1F3-BD03AE1C554D}"/>
              </a:ext>
            </a:extLst>
          </p:cNvPr>
          <p:cNvCxnSpPr>
            <a:cxnSpLocks/>
            <a:stCxn id="3" idx="0"/>
          </p:cNvCxnSpPr>
          <p:nvPr/>
        </p:nvCxnSpPr>
        <p:spPr>
          <a:xfrm flipH="1" flipV="1">
            <a:off x="8743601" y="3553730"/>
            <a:ext cx="1872973" cy="1840392"/>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8E0F05B-BF4A-47B6-AC04-DBD8B67F54F5}"/>
              </a:ext>
            </a:extLst>
          </p:cNvPr>
          <p:cNvSpPr txBox="1"/>
          <p:nvPr/>
        </p:nvSpPr>
        <p:spPr>
          <a:xfrm>
            <a:off x="9519534" y="3509312"/>
            <a:ext cx="2504881" cy="1354217"/>
          </a:xfrm>
          <a:prstGeom prst="rect">
            <a:avLst/>
          </a:prstGeom>
          <a:solidFill>
            <a:schemeClr val="bg1"/>
          </a:solidFill>
          <a:ln w="12700">
            <a:solidFill>
              <a:srgbClr val="BD7515"/>
            </a:solidFill>
          </a:ln>
        </p:spPr>
        <p:txBody>
          <a:bodyPr wrap="square" rtlCol="0">
            <a:spAutoFit/>
          </a:bodyPr>
          <a:lstStyle/>
          <a:p>
            <a:pPr algn="ctr"/>
            <a:r>
              <a:rPr lang="en-US" sz="1400" dirty="0">
                <a:solidFill>
                  <a:srgbClr val="BD7515"/>
                </a:solidFill>
                <a:latin typeface="Tw Cen MT" panose="020B0602020104020603" pitchFamily="34" charset="0"/>
              </a:rPr>
              <a:t>Galveston now 4</a:t>
            </a:r>
            <a:r>
              <a:rPr lang="en-US" sz="1400" baseline="30000" dirty="0">
                <a:solidFill>
                  <a:srgbClr val="BD7515"/>
                </a:solidFill>
                <a:latin typeface="Tw Cen MT" panose="020B0602020104020603" pitchFamily="34" charset="0"/>
              </a:rPr>
              <a:t>th</a:t>
            </a:r>
            <a:r>
              <a:rPr lang="en-US" sz="1400" dirty="0">
                <a:solidFill>
                  <a:srgbClr val="BD7515"/>
                </a:solidFill>
                <a:latin typeface="Tw Cen MT" panose="020B0602020104020603" pitchFamily="34" charset="0"/>
              </a:rPr>
              <a:t> highest rate after 1</a:t>
            </a:r>
            <a:r>
              <a:rPr lang="en-US" sz="1400" baseline="30000" dirty="0">
                <a:solidFill>
                  <a:srgbClr val="BD7515"/>
                </a:solidFill>
                <a:latin typeface="Tw Cen MT" panose="020B0602020104020603" pitchFamily="34" charset="0"/>
              </a:rPr>
              <a:t>st</a:t>
            </a:r>
            <a:r>
              <a:rPr lang="en-US" sz="1400" dirty="0">
                <a:solidFill>
                  <a:srgbClr val="BD7515"/>
                </a:solidFill>
                <a:latin typeface="Tw Cen MT" panose="020B0602020104020603" pitchFamily="34" charset="0"/>
              </a:rPr>
              <a:t> in April</a:t>
            </a:r>
          </a:p>
          <a:p>
            <a:pPr algn="ctr"/>
            <a:endParaRPr lang="en-US" sz="600" dirty="0">
              <a:solidFill>
                <a:srgbClr val="BD7515"/>
              </a:solidFill>
              <a:latin typeface="Tw Cen MT" panose="020B0602020104020603" pitchFamily="34" charset="0"/>
            </a:endParaRPr>
          </a:p>
          <a:p>
            <a:pPr algn="ctr"/>
            <a:r>
              <a:rPr lang="en-US" sz="1400" dirty="0">
                <a:solidFill>
                  <a:srgbClr val="BD7515"/>
                </a:solidFill>
                <a:latin typeface="Tw Cen MT" panose="020B0602020104020603" pitchFamily="34" charset="0"/>
              </a:rPr>
              <a:t>Largest OTM drop from April to May of 13 counties</a:t>
            </a:r>
          </a:p>
          <a:p>
            <a:pPr algn="ctr"/>
            <a:r>
              <a:rPr lang="en-US" sz="600" dirty="0">
                <a:solidFill>
                  <a:srgbClr val="BD7515"/>
                </a:solidFill>
                <a:latin typeface="Tw Cen MT" panose="020B0602020104020603" pitchFamily="34" charset="0"/>
              </a:rPr>
              <a:t> </a:t>
            </a:r>
          </a:p>
          <a:p>
            <a:pPr algn="ctr"/>
            <a:r>
              <a:rPr lang="en-US" sz="1400" dirty="0">
                <a:solidFill>
                  <a:srgbClr val="BD7515"/>
                </a:solidFill>
                <a:latin typeface="Tw Cen MT" panose="020B0602020104020603" pitchFamily="34" charset="0"/>
              </a:rPr>
              <a:t>Largest 1-month drop on record</a:t>
            </a:r>
          </a:p>
        </p:txBody>
      </p:sp>
      <p:cxnSp>
        <p:nvCxnSpPr>
          <p:cNvPr id="34" name="Straight Arrow Connector 33">
            <a:extLst>
              <a:ext uri="{FF2B5EF4-FFF2-40B4-BE49-F238E27FC236}">
                <a16:creationId xmlns:a16="http://schemas.microsoft.com/office/drawing/2014/main" id="{2C0988B6-6F9F-41EF-9844-1393967F82BC}"/>
              </a:ext>
            </a:extLst>
          </p:cNvPr>
          <p:cNvCxnSpPr>
            <a:cxnSpLocks/>
          </p:cNvCxnSpPr>
          <p:nvPr/>
        </p:nvCxnSpPr>
        <p:spPr>
          <a:xfrm flipH="1">
            <a:off x="8502742" y="4853557"/>
            <a:ext cx="1016793" cy="478661"/>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8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F3643E1-8774-4A73-B082-BE3762310382}"/>
              </a:ext>
            </a:extLst>
          </p:cNvPr>
          <p:cNvSpPr/>
          <p:nvPr/>
        </p:nvSpPr>
        <p:spPr>
          <a:xfrm>
            <a:off x="10342755" y="2127"/>
            <a:ext cx="1847481" cy="68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DA97A-2FE1-4B45-8B13-18EDA5823973}"/>
              </a:ext>
            </a:extLst>
          </p:cNvPr>
          <p:cNvPicPr>
            <a:picLocks/>
          </p:cNvPicPr>
          <p:nvPr/>
        </p:nvPicPr>
        <p:blipFill>
          <a:blip r:embed="rId3"/>
          <a:stretch>
            <a:fillRect/>
          </a:stretch>
        </p:blipFill>
        <p:spPr>
          <a:xfrm>
            <a:off x="0" y="914400"/>
            <a:ext cx="12192000" cy="5943600"/>
          </a:xfrm>
          <a:prstGeom prst="rect">
            <a:avLst/>
          </a:prstGeom>
          <a:ln>
            <a:solidFill>
              <a:srgbClr val="BD7515"/>
            </a:solidFill>
          </a:ln>
        </p:spPr>
      </p:pic>
      <p:sp>
        <p:nvSpPr>
          <p:cNvPr id="45" name="TextBox 12">
            <a:extLst>
              <a:ext uri="{FF2B5EF4-FFF2-40B4-BE49-F238E27FC236}">
                <a16:creationId xmlns:a16="http://schemas.microsoft.com/office/drawing/2014/main" id="{00000000-0008-0000-0200-000024000000}"/>
              </a:ext>
            </a:extLst>
          </p:cNvPr>
          <p:cNvSpPr txBox="1"/>
          <p:nvPr/>
        </p:nvSpPr>
        <p:spPr>
          <a:xfrm>
            <a:off x="4324558" y="3455763"/>
            <a:ext cx="616238"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6C99976C-67D5-4B07-AA56-A325F9E748F9}" type="TxLink">
              <a:rPr lang="en-US" sz="1200" b="0" i="0" u="none" strike="noStrike">
                <a:solidFill>
                  <a:srgbClr val="000000"/>
                </a:solidFill>
                <a:latin typeface="Tw Cen MT" panose="020B0602020104020603" pitchFamily="34" charset="0"/>
              </a:rPr>
              <a:pPr algn="ctr"/>
              <a:t>Austin
9.8</a:t>
            </a:fld>
            <a:endParaRPr lang="en-US" sz="1200">
              <a:solidFill>
                <a:schemeClr val="tx1">
                  <a:lumMod val="85000"/>
                  <a:lumOff val="15000"/>
                </a:schemeClr>
              </a:solidFill>
              <a:latin typeface="Tw Cen MT" panose="020B0602020104020603" pitchFamily="34" charset="0"/>
            </a:endParaRPr>
          </a:p>
        </p:txBody>
      </p:sp>
      <p:sp>
        <p:nvSpPr>
          <p:cNvPr id="46" name="TextBox 13">
            <a:extLst>
              <a:ext uri="{FF2B5EF4-FFF2-40B4-BE49-F238E27FC236}">
                <a16:creationId xmlns:a16="http://schemas.microsoft.com/office/drawing/2014/main" id="{00000000-0008-0000-0200-000025000000}"/>
              </a:ext>
            </a:extLst>
          </p:cNvPr>
          <p:cNvSpPr txBox="1"/>
          <p:nvPr/>
        </p:nvSpPr>
        <p:spPr>
          <a:xfrm>
            <a:off x="6116049" y="5302721"/>
            <a:ext cx="706455" cy="4208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0C298B15-3045-44B3-93DC-16A517D6CC8E}" type="TxLink">
              <a:rPr lang="en-US" sz="1200" b="0" i="0" u="none" strike="noStrike">
                <a:solidFill>
                  <a:srgbClr val="000000"/>
                </a:solidFill>
                <a:latin typeface="Tw Cen MT" panose="020B0602020104020603" pitchFamily="34" charset="0"/>
              </a:rPr>
              <a:pPr algn="ctr"/>
              <a:t>Brazoria
13.4</a:t>
            </a:fld>
            <a:endParaRPr lang="en-US" sz="1200" dirty="0">
              <a:solidFill>
                <a:schemeClr val="tx1">
                  <a:lumMod val="75000"/>
                  <a:lumOff val="25000"/>
                </a:schemeClr>
              </a:solidFill>
              <a:latin typeface="Tw Cen MT" panose="020B0602020104020603" pitchFamily="34" charset="0"/>
            </a:endParaRPr>
          </a:p>
        </p:txBody>
      </p:sp>
      <p:sp>
        <p:nvSpPr>
          <p:cNvPr id="47" name="TextBox 14">
            <a:extLst>
              <a:ext uri="{FF2B5EF4-FFF2-40B4-BE49-F238E27FC236}">
                <a16:creationId xmlns:a16="http://schemas.microsoft.com/office/drawing/2014/main" id="{00000000-0008-0000-0200-000026000000}"/>
              </a:ext>
            </a:extLst>
          </p:cNvPr>
          <p:cNvSpPr txBox="1"/>
          <p:nvPr/>
        </p:nvSpPr>
        <p:spPr>
          <a:xfrm>
            <a:off x="7992056" y="3888500"/>
            <a:ext cx="805260" cy="41753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4F13FF97-2B3F-4E83-A01D-296367170DCF}" type="TxLink">
              <a:rPr lang="en-US" sz="1200" b="0" i="0" u="none" strike="noStrike">
                <a:solidFill>
                  <a:srgbClr val="000000"/>
                </a:solidFill>
                <a:latin typeface="Tw Cen MT" panose="020B0602020104020603" pitchFamily="34" charset="0"/>
              </a:rPr>
              <a:pPr algn="ctr"/>
              <a:t>Chambers
14.7</a:t>
            </a:fld>
            <a:endParaRPr lang="en-US" sz="1200">
              <a:solidFill>
                <a:schemeClr val="tx1">
                  <a:lumMod val="85000"/>
                  <a:lumOff val="15000"/>
                </a:schemeClr>
              </a:solidFill>
              <a:latin typeface="Tw Cen MT" panose="020B0602020104020603" pitchFamily="34" charset="0"/>
            </a:endParaRPr>
          </a:p>
        </p:txBody>
      </p:sp>
      <p:sp>
        <p:nvSpPr>
          <p:cNvPr id="49" name="TextBox 15">
            <a:extLst>
              <a:ext uri="{FF2B5EF4-FFF2-40B4-BE49-F238E27FC236}">
                <a16:creationId xmlns:a16="http://schemas.microsoft.com/office/drawing/2014/main" id="{00000000-0008-0000-0200-000027000000}"/>
              </a:ext>
            </a:extLst>
          </p:cNvPr>
          <p:cNvSpPr txBox="1"/>
          <p:nvPr/>
        </p:nvSpPr>
        <p:spPr>
          <a:xfrm>
            <a:off x="3773214" y="4214026"/>
            <a:ext cx="842317" cy="41675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0FD96D07-CF05-48B2-83D2-8A10CE4C7A2A}" type="TxLink">
              <a:rPr lang="en-US" sz="1200" b="0" i="0" u="none" strike="noStrike">
                <a:solidFill>
                  <a:srgbClr val="000000"/>
                </a:solidFill>
                <a:latin typeface="Tw Cen MT" panose="020B0602020104020603" pitchFamily="34" charset="0"/>
              </a:rPr>
              <a:pPr algn="ctr"/>
              <a:t>Colorado
8.2</a:t>
            </a:fld>
            <a:endParaRPr lang="en-US" sz="1200">
              <a:solidFill>
                <a:schemeClr val="tx1">
                  <a:lumMod val="85000"/>
                  <a:lumOff val="15000"/>
                </a:schemeClr>
              </a:solidFill>
              <a:latin typeface="Tw Cen MT" panose="020B0602020104020603" pitchFamily="34" charset="0"/>
            </a:endParaRPr>
          </a:p>
        </p:txBody>
      </p:sp>
      <p:sp>
        <p:nvSpPr>
          <p:cNvPr id="51" name="TextBox 16">
            <a:extLst>
              <a:ext uri="{FF2B5EF4-FFF2-40B4-BE49-F238E27FC236}">
                <a16:creationId xmlns:a16="http://schemas.microsoft.com/office/drawing/2014/main" id="{00000000-0008-0000-0200-000028000000}"/>
              </a:ext>
            </a:extLst>
          </p:cNvPr>
          <p:cNvSpPr txBox="1"/>
          <p:nvPr/>
        </p:nvSpPr>
        <p:spPr>
          <a:xfrm>
            <a:off x="5419915" y="4465563"/>
            <a:ext cx="767242" cy="417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BFC7FCBB-4114-410B-BE12-E86EC3BC1AC5}" type="TxLink">
              <a:rPr lang="en-US" sz="1200" b="0" i="0" u="none" strike="noStrike">
                <a:solidFill>
                  <a:srgbClr val="000000"/>
                </a:solidFill>
                <a:latin typeface="Tw Cen MT" panose="020B0602020104020603" pitchFamily="34" charset="0"/>
              </a:rPr>
              <a:pPr algn="ctr"/>
              <a:t>Fort Bend
12.8</a:t>
            </a:fld>
            <a:endParaRPr lang="en-US" sz="1400">
              <a:solidFill>
                <a:schemeClr val="tx1">
                  <a:lumMod val="85000"/>
                  <a:lumOff val="15000"/>
                </a:schemeClr>
              </a:solidFill>
              <a:latin typeface="Tw Cen MT" panose="020B0602020104020603" pitchFamily="34" charset="0"/>
            </a:endParaRPr>
          </a:p>
        </p:txBody>
      </p:sp>
      <p:sp>
        <p:nvSpPr>
          <p:cNvPr id="52" name="TextBox 18">
            <a:extLst>
              <a:ext uri="{FF2B5EF4-FFF2-40B4-BE49-F238E27FC236}">
                <a16:creationId xmlns:a16="http://schemas.microsoft.com/office/drawing/2014/main" id="{00000000-0008-0000-0200-000029000000}"/>
              </a:ext>
            </a:extLst>
          </p:cNvPr>
          <p:cNvSpPr txBox="1"/>
          <p:nvPr/>
        </p:nvSpPr>
        <p:spPr>
          <a:xfrm>
            <a:off x="7684184" y="5254095"/>
            <a:ext cx="808594" cy="42082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29D145D3-DB36-4B6F-A578-2E724461308C}" type="TxLink">
              <a:rPr lang="en-US" sz="1200" b="0" i="0" u="none" strike="noStrike">
                <a:solidFill>
                  <a:srgbClr val="000000"/>
                </a:solidFill>
                <a:latin typeface="Tw Cen MT" panose="020B0602020104020603" pitchFamily="34" charset="0"/>
              </a:rPr>
              <a:pPr algn="ctr"/>
              <a:t>Galveston
14.5</a:t>
            </a:fld>
            <a:endParaRPr lang="en-US" sz="1200" dirty="0">
              <a:solidFill>
                <a:schemeClr val="tx1">
                  <a:lumMod val="85000"/>
                  <a:lumOff val="15000"/>
                </a:schemeClr>
              </a:solidFill>
              <a:latin typeface="Tw Cen MT" panose="020B0602020104020603" pitchFamily="34" charset="0"/>
            </a:endParaRPr>
          </a:p>
        </p:txBody>
      </p:sp>
      <p:sp>
        <p:nvSpPr>
          <p:cNvPr id="53" name="TextBox 20">
            <a:extLst>
              <a:ext uri="{FF2B5EF4-FFF2-40B4-BE49-F238E27FC236}">
                <a16:creationId xmlns:a16="http://schemas.microsoft.com/office/drawing/2014/main" id="{00000000-0008-0000-0200-00002A000000}"/>
              </a:ext>
            </a:extLst>
          </p:cNvPr>
          <p:cNvSpPr txBox="1"/>
          <p:nvPr/>
        </p:nvSpPr>
        <p:spPr>
          <a:xfrm>
            <a:off x="7494987" y="2952394"/>
            <a:ext cx="612539" cy="4274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defPPr>
              <a:defRPr lang="en-US"/>
            </a:defPPr>
            <a:lvl1pPr indent="0" algn="ctr">
              <a:defRPr sz="1200" b="0" i="0" u="none" strike="noStrike">
                <a:solidFill>
                  <a:srgbClr val="000000"/>
                </a:solidFill>
                <a:latin typeface="Tw Cen MT" panose="020B0602020104020603"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fld id="{14FC9754-31B2-4789-A10A-8FB74D1F92DF}" type="TxLink">
              <a:rPr lang="en-US"/>
              <a:pPr/>
              <a:t>Liberty
15.5</a:t>
            </a:fld>
            <a:endParaRPr lang="en-US" dirty="0"/>
          </a:p>
        </p:txBody>
      </p:sp>
      <p:sp>
        <p:nvSpPr>
          <p:cNvPr id="54" name="TextBox 21">
            <a:extLst>
              <a:ext uri="{FF2B5EF4-FFF2-40B4-BE49-F238E27FC236}">
                <a16:creationId xmlns:a16="http://schemas.microsoft.com/office/drawing/2014/main" id="{00000000-0008-0000-0200-00002B000000}"/>
              </a:ext>
            </a:extLst>
          </p:cNvPr>
          <p:cNvSpPr txBox="1"/>
          <p:nvPr/>
        </p:nvSpPr>
        <p:spPr>
          <a:xfrm>
            <a:off x="4897922" y="6012221"/>
            <a:ext cx="893880" cy="4274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defPPr>
              <a:defRPr lang="en-US"/>
            </a:defPPr>
            <a:lvl1pPr indent="0" algn="ctr">
              <a:defRPr sz="1200" b="0" i="0" u="none" strike="noStrike">
                <a:solidFill>
                  <a:srgbClr val="000000"/>
                </a:solidFill>
                <a:latin typeface="Tw Cen MT" panose="020B0602020104020603"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fld id="{93B2A7B2-5E02-430C-A10A-7D95E0905AF6}" type="TxLink">
              <a:rPr lang="en-US"/>
              <a:pPr/>
              <a:t>Matagorda
15.3</a:t>
            </a:fld>
            <a:endParaRPr lang="en-US" dirty="0"/>
          </a:p>
        </p:txBody>
      </p:sp>
      <p:sp>
        <p:nvSpPr>
          <p:cNvPr id="55" name="TextBox 22">
            <a:extLst>
              <a:ext uri="{FF2B5EF4-FFF2-40B4-BE49-F238E27FC236}">
                <a16:creationId xmlns:a16="http://schemas.microsoft.com/office/drawing/2014/main" id="{00000000-0008-0000-0200-00002C000000}"/>
              </a:ext>
            </a:extLst>
          </p:cNvPr>
          <p:cNvSpPr txBox="1"/>
          <p:nvPr/>
        </p:nvSpPr>
        <p:spPr>
          <a:xfrm>
            <a:off x="5867711" y="2574257"/>
            <a:ext cx="954793" cy="4208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C79860E4-3F2C-43C9-A5D9-D66334A99955}" type="TxLink">
              <a:rPr lang="en-US" sz="1200" b="0" i="0" u="none" strike="noStrike">
                <a:solidFill>
                  <a:srgbClr val="000000"/>
                </a:solidFill>
                <a:latin typeface="Tw Cen MT" panose="020B0602020104020603" pitchFamily="34" charset="0"/>
              </a:rPr>
              <a:pPr algn="ctr"/>
              <a:t>Montgomery
12.5</a:t>
            </a:fld>
            <a:endParaRPr lang="en-US" sz="1200" dirty="0">
              <a:solidFill>
                <a:schemeClr val="tx1">
                  <a:lumMod val="85000"/>
                  <a:lumOff val="15000"/>
                </a:schemeClr>
              </a:solidFill>
              <a:latin typeface="Tw Cen MT" panose="020B0602020104020603" pitchFamily="34" charset="0"/>
            </a:endParaRPr>
          </a:p>
        </p:txBody>
      </p:sp>
      <p:sp>
        <p:nvSpPr>
          <p:cNvPr id="56" name="TextBox 23">
            <a:extLst>
              <a:ext uri="{FF2B5EF4-FFF2-40B4-BE49-F238E27FC236}">
                <a16:creationId xmlns:a16="http://schemas.microsoft.com/office/drawing/2014/main" id="{00000000-0008-0000-0200-00002D000000}"/>
              </a:ext>
            </a:extLst>
          </p:cNvPr>
          <p:cNvSpPr txBox="1"/>
          <p:nvPr/>
        </p:nvSpPr>
        <p:spPr>
          <a:xfrm>
            <a:off x="5848743" y="1544735"/>
            <a:ext cx="719135" cy="4208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73FFA1D7-DF55-42E5-B485-FE58D22696D1}" type="TxLink">
              <a:rPr lang="en-US" sz="1200" b="0" i="0" u="none" strike="noStrike">
                <a:solidFill>
                  <a:srgbClr val="000000"/>
                </a:solidFill>
                <a:latin typeface="Tw Cen MT" panose="020B0602020104020603" pitchFamily="34" charset="0"/>
              </a:rPr>
              <a:pPr algn="ctr"/>
              <a:t>Walker
10.8</a:t>
            </a:fld>
            <a:endParaRPr lang="en-US" sz="1200">
              <a:solidFill>
                <a:schemeClr val="tx1">
                  <a:lumMod val="85000"/>
                  <a:lumOff val="15000"/>
                </a:schemeClr>
              </a:solidFill>
              <a:latin typeface="Tw Cen MT" panose="020B0602020104020603" pitchFamily="34" charset="0"/>
            </a:endParaRPr>
          </a:p>
        </p:txBody>
      </p:sp>
      <p:sp>
        <p:nvSpPr>
          <p:cNvPr id="57" name="TextBox 24">
            <a:extLst>
              <a:ext uri="{FF2B5EF4-FFF2-40B4-BE49-F238E27FC236}">
                <a16:creationId xmlns:a16="http://schemas.microsoft.com/office/drawing/2014/main" id="{00000000-0008-0000-0200-00002E000000}"/>
              </a:ext>
            </a:extLst>
          </p:cNvPr>
          <p:cNvSpPr txBox="1"/>
          <p:nvPr/>
        </p:nvSpPr>
        <p:spPr>
          <a:xfrm>
            <a:off x="5034055" y="3553730"/>
            <a:ext cx="604184" cy="4175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E0F6A62E-DF90-4903-940F-FAB46D08286B}" type="TxLink">
              <a:rPr lang="en-US" sz="1200" b="0" i="0" u="none" strike="noStrike">
                <a:solidFill>
                  <a:srgbClr val="000000"/>
                </a:solidFill>
                <a:latin typeface="Tw Cen MT" panose="020B0602020104020603" pitchFamily="34" charset="0"/>
              </a:rPr>
              <a:pPr algn="ctr"/>
              <a:t>Waller
11.9</a:t>
            </a:fld>
            <a:endParaRPr lang="en-US" sz="1200">
              <a:solidFill>
                <a:schemeClr val="tx1">
                  <a:lumMod val="85000"/>
                  <a:lumOff val="15000"/>
                </a:schemeClr>
              </a:solidFill>
              <a:latin typeface="Tw Cen MT" panose="020B0602020104020603" pitchFamily="34" charset="0"/>
            </a:endParaRPr>
          </a:p>
        </p:txBody>
      </p:sp>
      <p:sp>
        <p:nvSpPr>
          <p:cNvPr id="73" name="TextBox 25">
            <a:extLst>
              <a:ext uri="{FF2B5EF4-FFF2-40B4-BE49-F238E27FC236}">
                <a16:creationId xmlns:a16="http://schemas.microsoft.com/office/drawing/2014/main" id="{00000000-0008-0000-0200-00002F000000}"/>
              </a:ext>
            </a:extLst>
          </p:cNvPr>
          <p:cNvSpPr txBox="1"/>
          <p:nvPr/>
        </p:nvSpPr>
        <p:spPr>
          <a:xfrm>
            <a:off x="4483320" y="5078348"/>
            <a:ext cx="727038"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64739C3A-5BC5-42A4-8399-010E34BFB423}" type="TxLink">
              <a:rPr lang="en-US" sz="1200" b="0" i="0" u="none" strike="noStrike">
                <a:solidFill>
                  <a:srgbClr val="000000"/>
                </a:solidFill>
                <a:latin typeface="Tw Cen MT" panose="020B0602020104020603" pitchFamily="34" charset="0"/>
              </a:rPr>
              <a:pPr algn="ctr"/>
              <a:t>Wharton
9.9</a:t>
            </a:fld>
            <a:endParaRPr lang="en-US" sz="1200" dirty="0">
              <a:solidFill>
                <a:schemeClr val="tx1">
                  <a:lumMod val="85000"/>
                  <a:lumOff val="15000"/>
                </a:schemeClr>
              </a:solidFill>
              <a:latin typeface="Tw Cen MT" panose="020B0602020104020603" pitchFamily="34" charset="0"/>
            </a:endParaRPr>
          </a:p>
        </p:txBody>
      </p:sp>
      <p:sp>
        <p:nvSpPr>
          <p:cNvPr id="75" name="TextBox 19">
            <a:extLst>
              <a:ext uri="{FF2B5EF4-FFF2-40B4-BE49-F238E27FC236}">
                <a16:creationId xmlns:a16="http://schemas.microsoft.com/office/drawing/2014/main" id="{00000000-0008-0000-0200-000030000000}"/>
              </a:ext>
            </a:extLst>
          </p:cNvPr>
          <p:cNvSpPr txBox="1"/>
          <p:nvPr/>
        </p:nvSpPr>
        <p:spPr>
          <a:xfrm>
            <a:off x="6207707" y="3653704"/>
            <a:ext cx="723960" cy="4208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fld id="{D773B79D-0CF3-4D71-91E0-0800460FDBD3}" type="TxLink">
              <a:rPr lang="en-US" sz="1200" b="0" i="0" u="none" strike="noStrike">
                <a:solidFill>
                  <a:srgbClr val="000000"/>
                </a:solidFill>
                <a:latin typeface="Tw Cen MT" panose="020B0602020104020603" pitchFamily="34" charset="0"/>
              </a:rPr>
              <a:pPr algn="ctr"/>
              <a:t>Harris
14.3</a:t>
            </a:fld>
            <a:endParaRPr lang="en-US" sz="1200">
              <a:solidFill>
                <a:schemeClr val="tx1">
                  <a:lumMod val="85000"/>
                  <a:lumOff val="15000"/>
                </a:schemeClr>
              </a:solidFill>
              <a:latin typeface="Tw Cen MT" panose="020B0602020104020603" pitchFamily="34" charset="0"/>
            </a:endParaRPr>
          </a:p>
        </p:txBody>
      </p:sp>
      <p:sp>
        <p:nvSpPr>
          <p:cNvPr id="76" name="TextBox 26">
            <a:extLst>
              <a:ext uri="{FF2B5EF4-FFF2-40B4-BE49-F238E27FC236}">
                <a16:creationId xmlns:a16="http://schemas.microsoft.com/office/drawing/2014/main" id="{00000000-0008-0000-0200-000031000000}"/>
              </a:ext>
            </a:extLst>
          </p:cNvPr>
          <p:cNvSpPr txBox="1"/>
          <p:nvPr/>
        </p:nvSpPr>
        <p:spPr>
          <a:xfrm>
            <a:off x="10157431" y="1755149"/>
            <a:ext cx="1483960" cy="10776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94230200-8A68-4819-9317-B86AFD34D1AB}" type="TxLink">
              <a:rPr lang="en-US" sz="1800" b="0" i="0" u="none" strike="noStrike">
                <a:solidFill>
                  <a:schemeClr val="tx1">
                    <a:lumMod val="85000"/>
                    <a:lumOff val="15000"/>
                  </a:schemeClr>
                </a:solidFill>
                <a:latin typeface="Tw Cen MT" panose="020B0602020104020603" pitchFamily="34" charset="0"/>
              </a:rPr>
              <a:pPr algn="ctr"/>
              <a:t>13-County
Gulf Coast
Average:
13.9</a:t>
            </a:fld>
            <a:endParaRPr lang="en-US" sz="3600" dirty="0">
              <a:solidFill>
                <a:schemeClr val="tx1">
                  <a:lumMod val="85000"/>
                  <a:lumOff val="15000"/>
                </a:schemeClr>
              </a:solidFill>
              <a:latin typeface="Tw Cen MT" panose="020B0602020104020603" pitchFamily="34" charset="0"/>
            </a:endParaRPr>
          </a:p>
        </p:txBody>
      </p:sp>
      <p:pic>
        <p:nvPicPr>
          <p:cNvPr id="77" name="Picture 76">
            <a:extLst>
              <a:ext uri="{FF2B5EF4-FFF2-40B4-BE49-F238E27FC236}">
                <a16:creationId xmlns:a16="http://schemas.microsoft.com/office/drawing/2014/main" id="{344E6A57-BEB4-4C75-B6F6-B5439C667022}"/>
              </a:ext>
            </a:extLst>
          </p:cNvPr>
          <p:cNvPicPr>
            <a:picLocks noChangeAspect="1"/>
          </p:cNvPicPr>
          <p:nvPr/>
        </p:nvPicPr>
        <p:blipFill>
          <a:blip r:embed="rId4"/>
          <a:stretch>
            <a:fillRect/>
          </a:stretch>
        </p:blipFill>
        <p:spPr>
          <a:xfrm>
            <a:off x="11172041" y="6595703"/>
            <a:ext cx="832012" cy="190397"/>
          </a:xfrm>
          <a:prstGeom prst="rect">
            <a:avLst/>
          </a:prstGeom>
        </p:spPr>
      </p:pic>
      <p:sp>
        <p:nvSpPr>
          <p:cNvPr id="79" name="TextBox 1">
            <a:extLst>
              <a:ext uri="{FF2B5EF4-FFF2-40B4-BE49-F238E27FC236}">
                <a16:creationId xmlns:a16="http://schemas.microsoft.com/office/drawing/2014/main" id="{0C17C705-232F-491B-8E15-525335BE1472}"/>
              </a:ext>
            </a:extLst>
          </p:cNvPr>
          <p:cNvSpPr txBox="1"/>
          <p:nvPr/>
        </p:nvSpPr>
        <p:spPr>
          <a:xfrm>
            <a:off x="5113" y="6650132"/>
            <a:ext cx="3287405" cy="1756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900">
                <a:solidFill>
                  <a:srgbClr val="2D7A8F"/>
                </a:solidFill>
                <a:latin typeface="Tw Cen MT" panose="020B0602020104020603" pitchFamily="34" charset="0"/>
              </a:rPr>
              <a:t>Source: </a:t>
            </a:r>
            <a:r>
              <a:rPr lang="en-US" sz="900" baseline="0">
                <a:solidFill>
                  <a:srgbClr val="2D7A8F"/>
                </a:solidFill>
                <a:latin typeface="Tw Cen MT" panose="020B0602020104020603" pitchFamily="34" charset="0"/>
              </a:rPr>
              <a:t>Bureau of Labor Statistics/Texas Workforce Commission</a:t>
            </a:r>
            <a:endParaRPr lang="en-US" sz="900">
              <a:solidFill>
                <a:srgbClr val="2D7A8F"/>
              </a:solidFill>
              <a:latin typeface="Tw Cen MT" panose="020B0602020104020603" pitchFamily="34" charset="0"/>
            </a:endParaRPr>
          </a:p>
        </p:txBody>
      </p:sp>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10772"/>
            <a:ext cx="12192000" cy="731520"/>
          </a:xfrm>
        </p:spPr>
        <p:txBody>
          <a:bodyPr/>
          <a:lstStyle/>
          <a:p>
            <a:pPr algn="ctr"/>
            <a:r>
              <a:rPr lang="en-US" sz="3200" b="0" dirty="0">
                <a:solidFill>
                  <a:srgbClr val="CF8017"/>
                </a:solidFill>
                <a:latin typeface="Tw Cen MT" panose="020B0602020104020603" pitchFamily="34" charset="0"/>
              </a:rPr>
              <a:t>13-County Gulf Coast Region Unemployment Rates May 2020</a:t>
            </a:r>
            <a:endParaRPr lang="en-US" sz="3200" b="0" dirty="0">
              <a:solidFill>
                <a:srgbClr val="E68E1B"/>
              </a:solidFill>
              <a:latin typeface="Tw Cen MT" panose="020B0602020104020603" pitchFamily="34" charset="0"/>
            </a:endParaRPr>
          </a:p>
        </p:txBody>
      </p:sp>
      <p:sp>
        <p:nvSpPr>
          <p:cNvPr id="82" name="TextBox 81">
            <a:extLst>
              <a:ext uri="{FF2B5EF4-FFF2-40B4-BE49-F238E27FC236}">
                <a16:creationId xmlns:a16="http://schemas.microsoft.com/office/drawing/2014/main" id="{23574656-0400-47BE-94E9-356B697B31E5}"/>
              </a:ext>
            </a:extLst>
          </p:cNvPr>
          <p:cNvSpPr txBox="1"/>
          <p:nvPr/>
        </p:nvSpPr>
        <p:spPr>
          <a:xfrm>
            <a:off x="1089016" y="3864117"/>
            <a:ext cx="2253100" cy="1077218"/>
          </a:xfrm>
          <a:prstGeom prst="rect">
            <a:avLst/>
          </a:prstGeom>
          <a:solidFill>
            <a:schemeClr val="bg1">
              <a:alpha val="86000"/>
            </a:schemeClr>
          </a:solidFill>
          <a:ln w="12700">
            <a:solidFill>
              <a:srgbClr val="3C9FBA"/>
            </a:solidFill>
          </a:ln>
        </p:spPr>
        <p:txBody>
          <a:bodyPr wrap="square" rtlCol="0">
            <a:spAutoFit/>
          </a:bodyPr>
          <a:lstStyle/>
          <a:p>
            <a:pPr algn="ctr"/>
            <a:r>
              <a:rPr lang="en-US" sz="1600" dirty="0">
                <a:solidFill>
                  <a:srgbClr val="2D7A8F"/>
                </a:solidFill>
                <a:latin typeface="Tw Cen MT" panose="020B0602020104020603" pitchFamily="34" charset="0"/>
              </a:rPr>
              <a:t>Overall rate for region fell BUT rates continued to rise in 5 of 13 counties: </a:t>
            </a:r>
          </a:p>
        </p:txBody>
      </p:sp>
    </p:spTree>
    <p:extLst>
      <p:ext uri="{BB962C8B-B14F-4D97-AF65-F5344CB8AC3E}">
        <p14:creationId xmlns:p14="http://schemas.microsoft.com/office/powerpoint/2010/main" val="240640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6022B4-8E47-4990-AF62-3A64FF5C3E69}"/>
              </a:ext>
            </a:extLst>
          </p:cNvPr>
          <p:cNvSpPr/>
          <p:nvPr/>
        </p:nvSpPr>
        <p:spPr>
          <a:xfrm>
            <a:off x="10342755" y="2127"/>
            <a:ext cx="1847481" cy="6459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2" name="Group 181">
            <a:extLst>
              <a:ext uri="{FF2B5EF4-FFF2-40B4-BE49-F238E27FC236}">
                <a16:creationId xmlns:a16="http://schemas.microsoft.com/office/drawing/2014/main" id="{7421E82B-B30B-4BEF-85CE-7AA155D8AC54}"/>
              </a:ext>
            </a:extLst>
          </p:cNvPr>
          <p:cNvGrpSpPr/>
          <p:nvPr/>
        </p:nvGrpSpPr>
        <p:grpSpPr>
          <a:xfrm>
            <a:off x="0" y="900949"/>
            <a:ext cx="12190236" cy="5957051"/>
            <a:chOff x="0" y="0"/>
            <a:chExt cx="12330372" cy="5957051"/>
          </a:xfrm>
        </p:grpSpPr>
        <p:grpSp>
          <p:nvGrpSpPr>
            <p:cNvPr id="183" name="Group 182">
              <a:extLst>
                <a:ext uri="{FF2B5EF4-FFF2-40B4-BE49-F238E27FC236}">
                  <a16:creationId xmlns:a16="http://schemas.microsoft.com/office/drawing/2014/main" id="{EB50F692-2305-4828-AD54-3C8E1812DBCE}"/>
                </a:ext>
              </a:extLst>
            </p:cNvPr>
            <p:cNvGrpSpPr/>
            <p:nvPr/>
          </p:nvGrpSpPr>
          <p:grpSpPr>
            <a:xfrm>
              <a:off x="0" y="0"/>
              <a:ext cx="12330372" cy="5957051"/>
              <a:chOff x="0" y="0"/>
              <a:chExt cx="12330372" cy="5957051"/>
            </a:xfrm>
          </p:grpSpPr>
          <p:grpSp>
            <p:nvGrpSpPr>
              <p:cNvPr id="185" name="Group 184">
                <a:extLst>
                  <a:ext uri="{FF2B5EF4-FFF2-40B4-BE49-F238E27FC236}">
                    <a16:creationId xmlns:a16="http://schemas.microsoft.com/office/drawing/2014/main" id="{79567280-D38A-4805-9511-84C353E9DE0A}"/>
                  </a:ext>
                </a:extLst>
              </p:cNvPr>
              <p:cNvGrpSpPr/>
              <p:nvPr/>
            </p:nvGrpSpPr>
            <p:grpSpPr>
              <a:xfrm>
                <a:off x="0" y="0"/>
                <a:ext cx="12330372" cy="5957051"/>
                <a:chOff x="0" y="0"/>
                <a:chExt cx="12330372" cy="5957051"/>
              </a:xfrm>
            </p:grpSpPr>
            <p:pic>
              <p:nvPicPr>
                <p:cNvPr id="188" name="Picture 187">
                  <a:extLst>
                    <a:ext uri="{FF2B5EF4-FFF2-40B4-BE49-F238E27FC236}">
                      <a16:creationId xmlns:a16="http://schemas.microsoft.com/office/drawing/2014/main" id="{27A721F8-FBAB-4C7B-942F-E6D4A288EA98}"/>
                    </a:ext>
                  </a:extLst>
                </p:cNvPr>
                <p:cNvPicPr preferRelativeResize="0">
                  <a:picLocks/>
                </p:cNvPicPr>
                <p:nvPr/>
              </p:nvPicPr>
              <p:blipFill>
                <a:blip r:embed="rId3"/>
                <a:stretch>
                  <a:fillRect/>
                </a:stretch>
              </p:blipFill>
              <p:spPr>
                <a:xfrm>
                  <a:off x="0" y="0"/>
                  <a:ext cx="12330372" cy="5957051"/>
                </a:xfrm>
                <a:prstGeom prst="rect">
                  <a:avLst/>
                </a:prstGeom>
                <a:ln>
                  <a:solidFill>
                    <a:srgbClr val="CF8017"/>
                  </a:solidFill>
                </a:ln>
              </p:spPr>
            </p:pic>
            <p:grpSp>
              <p:nvGrpSpPr>
                <p:cNvPr id="189" name="Group 188">
                  <a:extLst>
                    <a:ext uri="{FF2B5EF4-FFF2-40B4-BE49-F238E27FC236}">
                      <a16:creationId xmlns:a16="http://schemas.microsoft.com/office/drawing/2014/main" id="{9CCD5670-6A66-445D-B729-5667A8380286}"/>
                    </a:ext>
                  </a:extLst>
                </p:cNvPr>
                <p:cNvGrpSpPr/>
                <p:nvPr/>
              </p:nvGrpSpPr>
              <p:grpSpPr>
                <a:xfrm>
                  <a:off x="7504462" y="2975220"/>
                  <a:ext cx="344638" cy="245003"/>
                  <a:chOff x="7505002" y="2975212"/>
                  <a:chExt cx="341537" cy="236968"/>
                </a:xfrm>
              </p:grpSpPr>
              <p:sp>
                <p:nvSpPr>
                  <p:cNvPr id="239" name="TextBox 23">
                    <a:extLst>
                      <a:ext uri="{FF2B5EF4-FFF2-40B4-BE49-F238E27FC236}">
                        <a16:creationId xmlns:a16="http://schemas.microsoft.com/office/drawing/2014/main" id="{725B8E9D-6FC0-4A1F-8FDC-5D4A968CDFCE}"/>
                      </a:ext>
                    </a:extLst>
                  </p:cNvPr>
                  <p:cNvSpPr txBox="1"/>
                  <p:nvPr/>
                </p:nvSpPr>
                <p:spPr>
                  <a:xfrm>
                    <a:off x="7505002" y="2975212"/>
                    <a:ext cx="341537" cy="21567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DF4D0FFD-02A8-4F65-B868-0AD5FDD01092}"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2</a:t>
                    </a:fld>
                    <a:endParaRPr lang="en-US" sz="1400" b="0" i="0" u="none" strike="noStrike" kern="1200" dirty="0">
                      <a:solidFill>
                        <a:srgbClr val="000000"/>
                      </a:solidFill>
                      <a:latin typeface="Tw Cen MT" panose="020B0602020104020603" pitchFamily="34" charset="0"/>
                      <a:ea typeface="+mn-ea"/>
                      <a:cs typeface="+mn-cs"/>
                    </a:endParaRPr>
                  </a:p>
                </p:txBody>
              </p:sp>
              <p:sp>
                <p:nvSpPr>
                  <p:cNvPr id="240" name="Oval 239">
                    <a:extLst>
                      <a:ext uri="{FF2B5EF4-FFF2-40B4-BE49-F238E27FC236}">
                        <a16:creationId xmlns:a16="http://schemas.microsoft.com/office/drawing/2014/main" id="{DB92375B-77D8-488D-BDE9-7DCA6CCAEAE8}"/>
                      </a:ext>
                    </a:extLst>
                  </p:cNvPr>
                  <p:cNvSpPr/>
                  <p:nvPr/>
                </p:nvSpPr>
                <p:spPr>
                  <a:xfrm>
                    <a:off x="7659279" y="3166460"/>
                    <a:ext cx="45720" cy="45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0" name="Group 189">
                  <a:extLst>
                    <a:ext uri="{FF2B5EF4-FFF2-40B4-BE49-F238E27FC236}">
                      <a16:creationId xmlns:a16="http://schemas.microsoft.com/office/drawing/2014/main" id="{BD0E4458-EA9B-4AC4-A4A3-5F3E62279FB2}"/>
                    </a:ext>
                  </a:extLst>
                </p:cNvPr>
                <p:cNvGrpSpPr/>
                <p:nvPr/>
              </p:nvGrpSpPr>
              <p:grpSpPr>
                <a:xfrm>
                  <a:off x="7272269" y="3032291"/>
                  <a:ext cx="160975" cy="571482"/>
                  <a:chOff x="7272269" y="3032291"/>
                  <a:chExt cx="159174" cy="562111"/>
                </a:xfrm>
              </p:grpSpPr>
              <p:sp>
                <p:nvSpPr>
                  <p:cNvPr id="237" name="TextBox 23">
                    <a:extLst>
                      <a:ext uri="{FF2B5EF4-FFF2-40B4-BE49-F238E27FC236}">
                        <a16:creationId xmlns:a16="http://schemas.microsoft.com/office/drawing/2014/main" id="{8DBCED5A-0549-4A21-A3CB-598C49779D88}"/>
                      </a:ext>
                    </a:extLst>
                  </p:cNvPr>
                  <p:cNvSpPr txBox="1"/>
                  <p:nvPr/>
                </p:nvSpPr>
                <p:spPr>
                  <a:xfrm>
                    <a:off x="7272269" y="3032291"/>
                    <a:ext cx="159174" cy="56211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ABAAA153-0AC9-4DF1-A683-9A0C0A720914}"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4</a:t>
                    </a:fld>
                    <a:endParaRPr lang="en-US" sz="1400" b="0" i="0" u="none" strike="noStrike" kern="1200">
                      <a:solidFill>
                        <a:srgbClr val="000000"/>
                      </a:solidFill>
                      <a:latin typeface="Tw Cen MT" panose="020B0602020104020603" pitchFamily="34" charset="0"/>
                      <a:ea typeface="+mn-ea"/>
                      <a:cs typeface="+mn-cs"/>
                    </a:endParaRPr>
                  </a:p>
                </p:txBody>
              </p:sp>
              <p:sp>
                <p:nvSpPr>
                  <p:cNvPr id="238" name="Oval 237">
                    <a:extLst>
                      <a:ext uri="{FF2B5EF4-FFF2-40B4-BE49-F238E27FC236}">
                        <a16:creationId xmlns:a16="http://schemas.microsoft.com/office/drawing/2014/main" id="{0C948643-CF81-4256-9D68-7F02F7E02350}"/>
                      </a:ext>
                    </a:extLst>
                  </p:cNvPr>
                  <p:cNvSpPr/>
                  <p:nvPr/>
                </p:nvSpPr>
                <p:spPr>
                  <a:xfrm>
                    <a:off x="7335800" y="3410762"/>
                    <a:ext cx="45720" cy="45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1" name="Group 190">
                  <a:extLst>
                    <a:ext uri="{FF2B5EF4-FFF2-40B4-BE49-F238E27FC236}">
                      <a16:creationId xmlns:a16="http://schemas.microsoft.com/office/drawing/2014/main" id="{C243D2C1-0218-4B30-8B5E-0D55E4E476A9}"/>
                    </a:ext>
                  </a:extLst>
                </p:cNvPr>
                <p:cNvGrpSpPr/>
                <p:nvPr/>
              </p:nvGrpSpPr>
              <p:grpSpPr>
                <a:xfrm>
                  <a:off x="6921206" y="3247034"/>
                  <a:ext cx="400009" cy="263268"/>
                  <a:chOff x="6921206" y="3247034"/>
                  <a:chExt cx="400035" cy="258270"/>
                </a:xfrm>
              </p:grpSpPr>
              <p:sp>
                <p:nvSpPr>
                  <p:cNvPr id="235" name="TextBox 23">
                    <a:extLst>
                      <a:ext uri="{FF2B5EF4-FFF2-40B4-BE49-F238E27FC236}">
                        <a16:creationId xmlns:a16="http://schemas.microsoft.com/office/drawing/2014/main" id="{24350844-3766-4608-B84C-DB2C8FDC7E1F}"/>
                      </a:ext>
                    </a:extLst>
                  </p:cNvPr>
                  <p:cNvSpPr txBox="1"/>
                  <p:nvPr/>
                </p:nvSpPr>
                <p:spPr>
                  <a:xfrm>
                    <a:off x="6921206" y="3247034"/>
                    <a:ext cx="400035" cy="2580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A25C48C2-0A29-484B-A4BA-71D5DCF6820E}"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13</a:t>
                    </a:fld>
                    <a:endParaRPr lang="en-US" sz="1800" b="0" i="0" u="none" strike="noStrike" kern="1200">
                      <a:solidFill>
                        <a:srgbClr val="000000"/>
                      </a:solidFill>
                      <a:latin typeface="Tw Cen MT" panose="020B0602020104020603" pitchFamily="34" charset="0"/>
                      <a:ea typeface="+mn-ea"/>
                      <a:cs typeface="+mn-cs"/>
                    </a:endParaRPr>
                  </a:p>
                </p:txBody>
              </p:sp>
              <p:sp>
                <p:nvSpPr>
                  <p:cNvPr id="236" name="Oval 235">
                    <a:extLst>
                      <a:ext uri="{FF2B5EF4-FFF2-40B4-BE49-F238E27FC236}">
                        <a16:creationId xmlns:a16="http://schemas.microsoft.com/office/drawing/2014/main" id="{B14483DD-E0CA-4EAE-8BC3-C11C016B1E1B}"/>
                      </a:ext>
                    </a:extLst>
                  </p:cNvPr>
                  <p:cNvSpPr/>
                  <p:nvPr/>
                </p:nvSpPr>
                <p:spPr>
                  <a:xfrm>
                    <a:off x="7115608" y="3459584"/>
                    <a:ext cx="45720" cy="45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2" name="Group 191">
                  <a:extLst>
                    <a:ext uri="{FF2B5EF4-FFF2-40B4-BE49-F238E27FC236}">
                      <a16:creationId xmlns:a16="http://schemas.microsoft.com/office/drawing/2014/main" id="{9CC91742-29F4-4709-9D89-2B14142412CF}"/>
                    </a:ext>
                  </a:extLst>
                </p:cNvPr>
                <p:cNvGrpSpPr/>
                <p:nvPr/>
              </p:nvGrpSpPr>
              <p:grpSpPr>
                <a:xfrm>
                  <a:off x="7397094" y="3323997"/>
                  <a:ext cx="187465" cy="245630"/>
                  <a:chOff x="7397094" y="3323997"/>
                  <a:chExt cx="192035" cy="244968"/>
                </a:xfrm>
              </p:grpSpPr>
              <p:sp>
                <p:nvSpPr>
                  <p:cNvPr id="233" name="TextBox 23">
                    <a:extLst>
                      <a:ext uri="{FF2B5EF4-FFF2-40B4-BE49-F238E27FC236}">
                        <a16:creationId xmlns:a16="http://schemas.microsoft.com/office/drawing/2014/main" id="{604828B3-D4AD-4401-894E-3E4481340AD0}"/>
                      </a:ext>
                    </a:extLst>
                  </p:cNvPr>
                  <p:cNvSpPr txBox="1"/>
                  <p:nvPr/>
                </p:nvSpPr>
                <p:spPr>
                  <a:xfrm>
                    <a:off x="7397094" y="3323997"/>
                    <a:ext cx="192035" cy="21195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37723357-B324-45AA-B661-B63EF3847B52}"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9</a:t>
                    </a:fld>
                    <a:endParaRPr lang="en-US" sz="4000" b="0" i="0" u="none" strike="noStrike" kern="1200">
                      <a:solidFill>
                        <a:srgbClr val="000000"/>
                      </a:solidFill>
                      <a:latin typeface="Tw Cen MT" panose="020B0602020104020603" pitchFamily="34" charset="0"/>
                      <a:ea typeface="+mn-ea"/>
                      <a:cs typeface="+mn-cs"/>
                    </a:endParaRPr>
                  </a:p>
                </p:txBody>
              </p:sp>
              <p:sp>
                <p:nvSpPr>
                  <p:cNvPr id="234" name="Oval 233">
                    <a:extLst>
                      <a:ext uri="{FF2B5EF4-FFF2-40B4-BE49-F238E27FC236}">
                        <a16:creationId xmlns:a16="http://schemas.microsoft.com/office/drawing/2014/main" id="{53904D88-D982-453F-90DE-04BD0C2E31A4}"/>
                      </a:ext>
                    </a:extLst>
                  </p:cNvPr>
                  <p:cNvSpPr/>
                  <p:nvPr/>
                </p:nvSpPr>
                <p:spPr>
                  <a:xfrm>
                    <a:off x="7482128" y="3523245"/>
                    <a:ext cx="45720" cy="45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3" name="Group 192">
                  <a:extLst>
                    <a:ext uri="{FF2B5EF4-FFF2-40B4-BE49-F238E27FC236}">
                      <a16:creationId xmlns:a16="http://schemas.microsoft.com/office/drawing/2014/main" id="{33DA4C13-E1D7-4057-BF22-2DB60F2E99B1}"/>
                    </a:ext>
                  </a:extLst>
                </p:cNvPr>
                <p:cNvGrpSpPr/>
                <p:nvPr/>
              </p:nvGrpSpPr>
              <p:grpSpPr>
                <a:xfrm>
                  <a:off x="6628037" y="3408105"/>
                  <a:ext cx="410546" cy="235377"/>
                  <a:chOff x="6628037" y="3408090"/>
                  <a:chExt cx="410591" cy="230808"/>
                </a:xfrm>
              </p:grpSpPr>
              <p:sp>
                <p:nvSpPr>
                  <p:cNvPr id="231" name="TextBox 23">
                    <a:extLst>
                      <a:ext uri="{FF2B5EF4-FFF2-40B4-BE49-F238E27FC236}">
                        <a16:creationId xmlns:a16="http://schemas.microsoft.com/office/drawing/2014/main" id="{997B6984-D09D-48BD-8F55-CB37071B6F57}"/>
                      </a:ext>
                    </a:extLst>
                  </p:cNvPr>
                  <p:cNvSpPr txBox="1"/>
                  <p:nvPr/>
                </p:nvSpPr>
                <p:spPr>
                  <a:xfrm>
                    <a:off x="6628037" y="3408090"/>
                    <a:ext cx="410591" cy="21340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6DF08A29-0B1B-4030-AF22-3F94B4F0F1C7}"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14</a:t>
                    </a:fld>
                    <a:endParaRPr lang="en-US" sz="2400" b="0" i="0" u="none" strike="noStrike" kern="1200">
                      <a:solidFill>
                        <a:srgbClr val="000000"/>
                      </a:solidFill>
                      <a:latin typeface="Tw Cen MT" panose="020B0602020104020603" pitchFamily="34" charset="0"/>
                      <a:ea typeface="+mn-ea"/>
                      <a:cs typeface="+mn-cs"/>
                    </a:endParaRPr>
                  </a:p>
                </p:txBody>
              </p:sp>
              <p:sp>
                <p:nvSpPr>
                  <p:cNvPr id="232" name="Oval 231">
                    <a:extLst>
                      <a:ext uri="{FF2B5EF4-FFF2-40B4-BE49-F238E27FC236}">
                        <a16:creationId xmlns:a16="http://schemas.microsoft.com/office/drawing/2014/main" id="{8E609D35-081C-4FB4-8434-2A65EF5EDD0F}"/>
                      </a:ext>
                    </a:extLst>
                  </p:cNvPr>
                  <p:cNvSpPr/>
                  <p:nvPr/>
                </p:nvSpPr>
                <p:spPr>
                  <a:xfrm>
                    <a:off x="6825915" y="3593178"/>
                    <a:ext cx="45720" cy="4572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4" name="Group 193">
                  <a:extLst>
                    <a:ext uri="{FF2B5EF4-FFF2-40B4-BE49-F238E27FC236}">
                      <a16:creationId xmlns:a16="http://schemas.microsoft.com/office/drawing/2014/main" id="{ADE4E171-1A03-4DB6-84ED-4E9EAD9E207C}"/>
                    </a:ext>
                  </a:extLst>
                </p:cNvPr>
                <p:cNvGrpSpPr/>
                <p:nvPr/>
              </p:nvGrpSpPr>
              <p:grpSpPr>
                <a:xfrm>
                  <a:off x="6601727" y="3550004"/>
                  <a:ext cx="706065" cy="571483"/>
                  <a:chOff x="6601727" y="3550004"/>
                  <a:chExt cx="714502" cy="562111"/>
                </a:xfrm>
              </p:grpSpPr>
              <p:sp>
                <p:nvSpPr>
                  <p:cNvPr id="229" name="TextBox 23">
                    <a:extLst>
                      <a:ext uri="{FF2B5EF4-FFF2-40B4-BE49-F238E27FC236}">
                        <a16:creationId xmlns:a16="http://schemas.microsoft.com/office/drawing/2014/main" id="{671E8BC8-5067-44F0-8567-A5210E58842E}"/>
                      </a:ext>
                    </a:extLst>
                  </p:cNvPr>
                  <p:cNvSpPr txBox="1"/>
                  <p:nvPr/>
                </p:nvSpPr>
                <p:spPr>
                  <a:xfrm>
                    <a:off x="6601727" y="3550004"/>
                    <a:ext cx="714502" cy="56211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56A22D55-EE3B-4401-8BBA-507A41709F3A}"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a:t>
                    </a:fld>
                    <a:endParaRPr lang="en-US" sz="3200" b="0" i="0" u="none" strike="noStrike" kern="1200">
                      <a:solidFill>
                        <a:srgbClr val="000000"/>
                      </a:solidFill>
                      <a:latin typeface="Tw Cen MT" panose="020B0602020104020603" pitchFamily="34" charset="0"/>
                      <a:ea typeface="+mn-ea"/>
                      <a:cs typeface="+mn-cs"/>
                    </a:endParaRPr>
                  </a:p>
                </p:txBody>
              </p:sp>
              <p:sp>
                <p:nvSpPr>
                  <p:cNvPr id="230" name="Oval 229">
                    <a:extLst>
                      <a:ext uri="{FF2B5EF4-FFF2-40B4-BE49-F238E27FC236}">
                        <a16:creationId xmlns:a16="http://schemas.microsoft.com/office/drawing/2014/main" id="{3342869E-2754-4336-BBD9-1A66D6D662E2}"/>
                      </a:ext>
                    </a:extLst>
                  </p:cNvPr>
                  <p:cNvSpPr/>
                  <p:nvPr/>
                </p:nvSpPr>
                <p:spPr>
                  <a:xfrm>
                    <a:off x="6937233" y="3928236"/>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5" name="Group 194">
                  <a:extLst>
                    <a:ext uri="{FF2B5EF4-FFF2-40B4-BE49-F238E27FC236}">
                      <a16:creationId xmlns:a16="http://schemas.microsoft.com/office/drawing/2014/main" id="{7E4484A6-8D12-425B-A56D-949168F7E3CC}"/>
                    </a:ext>
                  </a:extLst>
                </p:cNvPr>
                <p:cNvGrpSpPr/>
                <p:nvPr/>
              </p:nvGrpSpPr>
              <p:grpSpPr>
                <a:xfrm>
                  <a:off x="7141601" y="3529434"/>
                  <a:ext cx="453287" cy="379939"/>
                  <a:chOff x="7141601" y="3529434"/>
                  <a:chExt cx="386835" cy="373217"/>
                </a:xfrm>
              </p:grpSpPr>
              <p:sp>
                <p:nvSpPr>
                  <p:cNvPr id="227" name="TextBox 23">
                    <a:extLst>
                      <a:ext uri="{FF2B5EF4-FFF2-40B4-BE49-F238E27FC236}">
                        <a16:creationId xmlns:a16="http://schemas.microsoft.com/office/drawing/2014/main" id="{B12F1AD5-38CD-4A42-BA53-2F4F2028F1B4}"/>
                      </a:ext>
                    </a:extLst>
                  </p:cNvPr>
                  <p:cNvSpPr txBox="1"/>
                  <p:nvPr/>
                </p:nvSpPr>
                <p:spPr>
                  <a:xfrm>
                    <a:off x="7141601" y="3529434"/>
                    <a:ext cx="386835" cy="37321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5DB93661-379E-4E7A-9D39-E35A04E09082}"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11</a:t>
                    </a:fld>
                    <a:endParaRPr lang="en-US" sz="1400" b="0" i="0" u="none" strike="noStrike" kern="1200">
                      <a:solidFill>
                        <a:srgbClr val="000000"/>
                      </a:solidFill>
                      <a:latin typeface="Tw Cen MT" panose="020B0602020104020603" pitchFamily="34" charset="0"/>
                      <a:ea typeface="+mn-ea"/>
                      <a:cs typeface="+mn-cs"/>
                    </a:endParaRPr>
                  </a:p>
                </p:txBody>
              </p:sp>
              <p:sp>
                <p:nvSpPr>
                  <p:cNvPr id="228" name="Oval 227">
                    <a:extLst>
                      <a:ext uri="{FF2B5EF4-FFF2-40B4-BE49-F238E27FC236}">
                        <a16:creationId xmlns:a16="http://schemas.microsoft.com/office/drawing/2014/main" id="{7014748D-90C6-400D-AA8F-4928032EA319}"/>
                      </a:ext>
                    </a:extLst>
                  </p:cNvPr>
                  <p:cNvSpPr/>
                  <p:nvPr/>
                </p:nvSpPr>
                <p:spPr>
                  <a:xfrm>
                    <a:off x="7310395" y="3792300"/>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6" name="Group 195">
                  <a:extLst>
                    <a:ext uri="{FF2B5EF4-FFF2-40B4-BE49-F238E27FC236}">
                      <a16:creationId xmlns:a16="http://schemas.microsoft.com/office/drawing/2014/main" id="{086027CF-AFA9-43DD-9014-EC2D25B384C3}"/>
                    </a:ext>
                  </a:extLst>
                </p:cNvPr>
                <p:cNvGrpSpPr/>
                <p:nvPr/>
              </p:nvGrpSpPr>
              <p:grpSpPr>
                <a:xfrm>
                  <a:off x="7462282" y="3718901"/>
                  <a:ext cx="420985" cy="276195"/>
                  <a:chOff x="7462282" y="3718901"/>
                  <a:chExt cx="422625" cy="271160"/>
                </a:xfrm>
              </p:grpSpPr>
              <p:sp>
                <p:nvSpPr>
                  <p:cNvPr id="225" name="TextBox 23">
                    <a:extLst>
                      <a:ext uri="{FF2B5EF4-FFF2-40B4-BE49-F238E27FC236}">
                        <a16:creationId xmlns:a16="http://schemas.microsoft.com/office/drawing/2014/main" id="{DB088266-4A29-4BE9-B811-9759B218BEBB}"/>
                      </a:ext>
                    </a:extLst>
                  </p:cNvPr>
                  <p:cNvSpPr txBox="1"/>
                  <p:nvPr/>
                </p:nvSpPr>
                <p:spPr>
                  <a:xfrm>
                    <a:off x="7462282" y="3718901"/>
                    <a:ext cx="422625" cy="25440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41A93E10-D30B-4D1A-B747-D9D2E09A1D79}"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17</a:t>
                    </a:fld>
                    <a:endParaRPr lang="en-US" sz="1800" b="0" i="0" u="none" strike="noStrike" kern="1200">
                      <a:solidFill>
                        <a:srgbClr val="000000"/>
                      </a:solidFill>
                      <a:latin typeface="Tw Cen MT" panose="020B0602020104020603" pitchFamily="34" charset="0"/>
                      <a:ea typeface="+mn-ea"/>
                      <a:cs typeface="+mn-cs"/>
                    </a:endParaRPr>
                  </a:p>
                </p:txBody>
              </p:sp>
              <p:sp>
                <p:nvSpPr>
                  <p:cNvPr id="226" name="Oval 225">
                    <a:extLst>
                      <a:ext uri="{FF2B5EF4-FFF2-40B4-BE49-F238E27FC236}">
                        <a16:creationId xmlns:a16="http://schemas.microsoft.com/office/drawing/2014/main" id="{6496D2AA-EE0C-49B3-8798-5FAA0102ED34}"/>
                      </a:ext>
                    </a:extLst>
                  </p:cNvPr>
                  <p:cNvSpPr/>
                  <p:nvPr/>
                </p:nvSpPr>
                <p:spPr>
                  <a:xfrm>
                    <a:off x="7652992" y="3944340"/>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7" name="Group 196">
                  <a:extLst>
                    <a:ext uri="{FF2B5EF4-FFF2-40B4-BE49-F238E27FC236}">
                      <a16:creationId xmlns:a16="http://schemas.microsoft.com/office/drawing/2014/main" id="{019C7BA0-4A7F-4395-84B1-D4F3165A4AB7}"/>
                    </a:ext>
                  </a:extLst>
                </p:cNvPr>
                <p:cNvGrpSpPr/>
                <p:nvPr/>
              </p:nvGrpSpPr>
              <p:grpSpPr>
                <a:xfrm>
                  <a:off x="6426818" y="4651891"/>
                  <a:ext cx="404929" cy="322786"/>
                  <a:chOff x="6426818" y="4651891"/>
                  <a:chExt cx="416189" cy="333454"/>
                </a:xfrm>
              </p:grpSpPr>
              <p:sp>
                <p:nvSpPr>
                  <p:cNvPr id="223" name="TextBox 23">
                    <a:extLst>
                      <a:ext uri="{FF2B5EF4-FFF2-40B4-BE49-F238E27FC236}">
                        <a16:creationId xmlns:a16="http://schemas.microsoft.com/office/drawing/2014/main" id="{99395BF4-3DAA-442D-8B68-5C5BBC824A64}"/>
                      </a:ext>
                    </a:extLst>
                  </p:cNvPr>
                  <p:cNvSpPr txBox="1"/>
                  <p:nvPr/>
                </p:nvSpPr>
                <p:spPr>
                  <a:xfrm>
                    <a:off x="6426818" y="4651891"/>
                    <a:ext cx="416189" cy="3334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AD9C9E6B-53DC-4267-9CA5-0A8E9653E7B4}"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10</a:t>
                    </a:fld>
                    <a:endParaRPr lang="en-US" sz="4000" b="0" i="0" u="none" strike="noStrike" kern="1200">
                      <a:solidFill>
                        <a:srgbClr val="000000"/>
                      </a:solidFill>
                      <a:latin typeface="Tw Cen MT" panose="020B0602020104020603" pitchFamily="34" charset="0"/>
                      <a:ea typeface="+mn-ea"/>
                      <a:cs typeface="+mn-cs"/>
                    </a:endParaRPr>
                  </a:p>
                </p:txBody>
              </p:sp>
              <p:sp>
                <p:nvSpPr>
                  <p:cNvPr id="224" name="Oval 223">
                    <a:extLst>
                      <a:ext uri="{FF2B5EF4-FFF2-40B4-BE49-F238E27FC236}">
                        <a16:creationId xmlns:a16="http://schemas.microsoft.com/office/drawing/2014/main" id="{C1F11BDE-6F88-47F7-8C27-B29FBEBB3DF1}"/>
                      </a:ext>
                    </a:extLst>
                  </p:cNvPr>
                  <p:cNvSpPr/>
                  <p:nvPr/>
                </p:nvSpPr>
                <p:spPr>
                  <a:xfrm>
                    <a:off x="6622573" y="4920887"/>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8" name="Group 197">
                  <a:extLst>
                    <a:ext uri="{FF2B5EF4-FFF2-40B4-BE49-F238E27FC236}">
                      <a16:creationId xmlns:a16="http://schemas.microsoft.com/office/drawing/2014/main" id="{7D865F39-E271-486E-B305-D24C53CBF15E}"/>
                    </a:ext>
                  </a:extLst>
                </p:cNvPr>
                <p:cNvGrpSpPr/>
                <p:nvPr/>
              </p:nvGrpSpPr>
              <p:grpSpPr>
                <a:xfrm>
                  <a:off x="7840388" y="4140482"/>
                  <a:ext cx="182041" cy="251075"/>
                  <a:chOff x="7840388" y="4140482"/>
                  <a:chExt cx="186295" cy="242586"/>
                </a:xfrm>
              </p:grpSpPr>
              <p:sp>
                <p:nvSpPr>
                  <p:cNvPr id="221" name="TextBox 23">
                    <a:extLst>
                      <a:ext uri="{FF2B5EF4-FFF2-40B4-BE49-F238E27FC236}">
                        <a16:creationId xmlns:a16="http://schemas.microsoft.com/office/drawing/2014/main" id="{7D08EFA4-6478-4168-B213-6F5EBDA377C1}"/>
                      </a:ext>
                    </a:extLst>
                  </p:cNvPr>
                  <p:cNvSpPr txBox="1"/>
                  <p:nvPr/>
                </p:nvSpPr>
                <p:spPr>
                  <a:xfrm>
                    <a:off x="7840388" y="4140482"/>
                    <a:ext cx="186295" cy="2425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D0E420D4-8EC8-4BC5-BE82-AFB5F696C268}"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6</a:t>
                    </a:fld>
                    <a:endParaRPr lang="en-US" sz="1400" b="0" i="0" u="none" strike="noStrike" kern="1200">
                      <a:solidFill>
                        <a:srgbClr val="000000"/>
                      </a:solidFill>
                      <a:latin typeface="Tw Cen MT" panose="020B0602020104020603" pitchFamily="34" charset="0"/>
                      <a:ea typeface="+mn-ea"/>
                      <a:cs typeface="+mn-cs"/>
                    </a:endParaRPr>
                  </a:p>
                </p:txBody>
              </p:sp>
              <p:sp>
                <p:nvSpPr>
                  <p:cNvPr id="222" name="Oval 221">
                    <a:extLst>
                      <a:ext uri="{FF2B5EF4-FFF2-40B4-BE49-F238E27FC236}">
                        <a16:creationId xmlns:a16="http://schemas.microsoft.com/office/drawing/2014/main" id="{AD0E5D40-5542-4F7A-A750-CE82C933FE69}"/>
                      </a:ext>
                    </a:extLst>
                  </p:cNvPr>
                  <p:cNvSpPr/>
                  <p:nvPr/>
                </p:nvSpPr>
                <p:spPr>
                  <a:xfrm>
                    <a:off x="7905073" y="4336975"/>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199" name="Group 198">
                  <a:extLst>
                    <a:ext uri="{FF2B5EF4-FFF2-40B4-BE49-F238E27FC236}">
                      <a16:creationId xmlns:a16="http://schemas.microsoft.com/office/drawing/2014/main" id="{5C161915-654D-4558-B75F-003897015C82}"/>
                    </a:ext>
                  </a:extLst>
                </p:cNvPr>
                <p:cNvGrpSpPr/>
                <p:nvPr/>
              </p:nvGrpSpPr>
              <p:grpSpPr>
                <a:xfrm>
                  <a:off x="7081790" y="3453763"/>
                  <a:ext cx="145002" cy="577723"/>
                  <a:chOff x="7081790" y="3453763"/>
                  <a:chExt cx="148814" cy="562111"/>
                </a:xfrm>
              </p:grpSpPr>
              <p:sp>
                <p:nvSpPr>
                  <p:cNvPr id="219" name="TextBox 23">
                    <a:extLst>
                      <a:ext uri="{FF2B5EF4-FFF2-40B4-BE49-F238E27FC236}">
                        <a16:creationId xmlns:a16="http://schemas.microsoft.com/office/drawing/2014/main" id="{D27C5B9E-35AB-464A-863A-FB231D26E6B8}"/>
                      </a:ext>
                    </a:extLst>
                  </p:cNvPr>
                  <p:cNvSpPr txBox="1"/>
                  <p:nvPr/>
                </p:nvSpPr>
                <p:spPr>
                  <a:xfrm>
                    <a:off x="7081790" y="3453763"/>
                    <a:ext cx="148814" cy="56211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D92B98CE-3D01-433C-BD77-E7CB2224AD7B}"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5</a:t>
                    </a:fld>
                    <a:endParaRPr lang="en-US" sz="1800" b="0" i="0" u="none" strike="noStrike" kern="1200">
                      <a:solidFill>
                        <a:srgbClr val="000000"/>
                      </a:solidFill>
                      <a:latin typeface="Tw Cen MT" panose="020B0602020104020603" pitchFamily="34" charset="0"/>
                      <a:ea typeface="+mn-ea"/>
                      <a:cs typeface="+mn-cs"/>
                    </a:endParaRPr>
                  </a:p>
                </p:txBody>
              </p:sp>
              <p:sp>
                <p:nvSpPr>
                  <p:cNvPr id="220" name="Oval 219">
                    <a:extLst>
                      <a:ext uri="{FF2B5EF4-FFF2-40B4-BE49-F238E27FC236}">
                        <a16:creationId xmlns:a16="http://schemas.microsoft.com/office/drawing/2014/main" id="{0B575E1A-38A0-4E18-BDAD-A9DB30B1654A}"/>
                      </a:ext>
                    </a:extLst>
                  </p:cNvPr>
                  <p:cNvSpPr/>
                  <p:nvPr/>
                </p:nvSpPr>
                <p:spPr>
                  <a:xfrm>
                    <a:off x="7137625" y="3830447"/>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0" name="Group 199">
                  <a:extLst>
                    <a:ext uri="{FF2B5EF4-FFF2-40B4-BE49-F238E27FC236}">
                      <a16:creationId xmlns:a16="http://schemas.microsoft.com/office/drawing/2014/main" id="{96A8B277-21A3-4109-B3F8-9E2BB09860F3}"/>
                    </a:ext>
                  </a:extLst>
                </p:cNvPr>
                <p:cNvGrpSpPr/>
                <p:nvPr/>
              </p:nvGrpSpPr>
              <p:grpSpPr>
                <a:xfrm>
                  <a:off x="5577335" y="3391054"/>
                  <a:ext cx="417342" cy="274276"/>
                  <a:chOff x="5577335" y="3391054"/>
                  <a:chExt cx="419185" cy="269743"/>
                </a:xfrm>
              </p:grpSpPr>
              <p:sp>
                <p:nvSpPr>
                  <p:cNvPr id="217" name="TextBox 23">
                    <a:extLst>
                      <a:ext uri="{FF2B5EF4-FFF2-40B4-BE49-F238E27FC236}">
                        <a16:creationId xmlns:a16="http://schemas.microsoft.com/office/drawing/2014/main" id="{310E74DC-AEC5-4139-924E-4DE61C81C41E}"/>
                      </a:ext>
                    </a:extLst>
                  </p:cNvPr>
                  <p:cNvSpPr txBox="1"/>
                  <p:nvPr/>
                </p:nvSpPr>
                <p:spPr>
                  <a:xfrm>
                    <a:off x="5577335" y="3391054"/>
                    <a:ext cx="419185" cy="2438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4C4D82E3-17ED-4225-9EE2-DD3345B747CF}"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15</a:t>
                    </a:fld>
                    <a:endParaRPr lang="en-US" sz="4800" b="0" i="0" u="none" strike="noStrike" kern="1200">
                      <a:solidFill>
                        <a:srgbClr val="000000"/>
                      </a:solidFill>
                      <a:latin typeface="Tw Cen MT" panose="020B0602020104020603" pitchFamily="34" charset="0"/>
                      <a:ea typeface="+mn-ea"/>
                      <a:cs typeface="+mn-cs"/>
                    </a:endParaRPr>
                  </a:p>
                </p:txBody>
              </p:sp>
              <p:sp>
                <p:nvSpPr>
                  <p:cNvPr id="218" name="Oval 217">
                    <a:extLst>
                      <a:ext uri="{FF2B5EF4-FFF2-40B4-BE49-F238E27FC236}">
                        <a16:creationId xmlns:a16="http://schemas.microsoft.com/office/drawing/2014/main" id="{2F881F48-1D00-42D7-AD61-4A58B9FB0B21}"/>
                      </a:ext>
                    </a:extLst>
                  </p:cNvPr>
                  <p:cNvSpPr/>
                  <p:nvPr/>
                </p:nvSpPr>
                <p:spPr>
                  <a:xfrm>
                    <a:off x="5774124" y="3615076"/>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1" name="Group 200">
                  <a:extLst>
                    <a:ext uri="{FF2B5EF4-FFF2-40B4-BE49-F238E27FC236}">
                      <a16:creationId xmlns:a16="http://schemas.microsoft.com/office/drawing/2014/main" id="{CD18A02D-CCA8-43D7-8CD1-65079DBAD07A}"/>
                    </a:ext>
                  </a:extLst>
                </p:cNvPr>
                <p:cNvGrpSpPr/>
                <p:nvPr/>
              </p:nvGrpSpPr>
              <p:grpSpPr>
                <a:xfrm>
                  <a:off x="5983869" y="3150502"/>
                  <a:ext cx="393063" cy="266275"/>
                  <a:chOff x="5983869" y="3150502"/>
                  <a:chExt cx="404014" cy="259908"/>
                </a:xfrm>
              </p:grpSpPr>
              <p:sp>
                <p:nvSpPr>
                  <p:cNvPr id="215" name="TextBox 23">
                    <a:extLst>
                      <a:ext uri="{FF2B5EF4-FFF2-40B4-BE49-F238E27FC236}">
                        <a16:creationId xmlns:a16="http://schemas.microsoft.com/office/drawing/2014/main" id="{93929288-EC5F-48E7-B6CA-C8C4855E875F}"/>
                      </a:ext>
                    </a:extLst>
                  </p:cNvPr>
                  <p:cNvSpPr txBox="1"/>
                  <p:nvPr/>
                </p:nvSpPr>
                <p:spPr>
                  <a:xfrm>
                    <a:off x="5983869" y="3150502"/>
                    <a:ext cx="404014" cy="2122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9150B22E-1A25-42DE-B7A6-5DC7BF027A4C}"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12</a:t>
                    </a:fld>
                    <a:endParaRPr lang="en-US" sz="6000" b="0" i="0" u="none" strike="noStrike" kern="1200">
                      <a:solidFill>
                        <a:srgbClr val="000000"/>
                      </a:solidFill>
                      <a:latin typeface="Tw Cen MT" panose="020B0602020104020603" pitchFamily="34" charset="0"/>
                      <a:ea typeface="+mn-ea"/>
                      <a:cs typeface="+mn-cs"/>
                    </a:endParaRPr>
                  </a:p>
                </p:txBody>
              </p:sp>
              <p:sp>
                <p:nvSpPr>
                  <p:cNvPr id="216" name="Oval 215">
                    <a:extLst>
                      <a:ext uri="{FF2B5EF4-FFF2-40B4-BE49-F238E27FC236}">
                        <a16:creationId xmlns:a16="http://schemas.microsoft.com/office/drawing/2014/main" id="{23EA2630-D827-4E28-877B-26C4528EDE25}"/>
                      </a:ext>
                    </a:extLst>
                  </p:cNvPr>
                  <p:cNvSpPr/>
                  <p:nvPr/>
                </p:nvSpPr>
                <p:spPr>
                  <a:xfrm>
                    <a:off x="6174479" y="3364689"/>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2" name="Group 201">
                  <a:extLst>
                    <a:ext uri="{FF2B5EF4-FFF2-40B4-BE49-F238E27FC236}">
                      <a16:creationId xmlns:a16="http://schemas.microsoft.com/office/drawing/2014/main" id="{75173966-37F5-4C02-94BA-CF63DFFE23AD}"/>
                    </a:ext>
                  </a:extLst>
                </p:cNvPr>
                <p:cNvGrpSpPr/>
                <p:nvPr/>
              </p:nvGrpSpPr>
              <p:grpSpPr>
                <a:xfrm>
                  <a:off x="5730530" y="3181155"/>
                  <a:ext cx="426963" cy="239040"/>
                  <a:chOff x="5730530" y="3181155"/>
                  <a:chExt cx="429362" cy="235633"/>
                </a:xfrm>
              </p:grpSpPr>
              <p:sp>
                <p:nvSpPr>
                  <p:cNvPr id="213" name="TextBox 23">
                    <a:extLst>
                      <a:ext uri="{FF2B5EF4-FFF2-40B4-BE49-F238E27FC236}">
                        <a16:creationId xmlns:a16="http://schemas.microsoft.com/office/drawing/2014/main" id="{3102C15F-55E2-47A5-B2A8-90E352C77DC4}"/>
                      </a:ext>
                    </a:extLst>
                  </p:cNvPr>
                  <p:cNvSpPr txBox="1"/>
                  <p:nvPr/>
                </p:nvSpPr>
                <p:spPr>
                  <a:xfrm>
                    <a:off x="5730530" y="3181155"/>
                    <a:ext cx="429362" cy="20133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ACD1ED9D-DF2F-4045-B910-6496DEFAE2F2}"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16</a:t>
                    </a:fld>
                    <a:endParaRPr lang="en-US" sz="6000" b="0" i="0" u="none" strike="noStrike" kern="1200">
                      <a:solidFill>
                        <a:srgbClr val="000000"/>
                      </a:solidFill>
                      <a:latin typeface="Tw Cen MT" panose="020B0602020104020603" pitchFamily="34" charset="0"/>
                      <a:ea typeface="+mn-ea"/>
                      <a:cs typeface="+mn-cs"/>
                    </a:endParaRPr>
                  </a:p>
                </p:txBody>
              </p:sp>
              <p:sp>
                <p:nvSpPr>
                  <p:cNvPr id="214" name="Oval 213">
                    <a:extLst>
                      <a:ext uri="{FF2B5EF4-FFF2-40B4-BE49-F238E27FC236}">
                        <a16:creationId xmlns:a16="http://schemas.microsoft.com/office/drawing/2014/main" id="{B71FF766-5012-45E9-ABD3-5D16D7801ED0}"/>
                      </a:ext>
                    </a:extLst>
                  </p:cNvPr>
                  <p:cNvSpPr/>
                  <p:nvPr/>
                </p:nvSpPr>
                <p:spPr>
                  <a:xfrm>
                    <a:off x="5935930" y="3371067"/>
                    <a:ext cx="45720" cy="4572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3" name="Group 202">
                  <a:extLst>
                    <a:ext uri="{FF2B5EF4-FFF2-40B4-BE49-F238E27FC236}">
                      <a16:creationId xmlns:a16="http://schemas.microsoft.com/office/drawing/2014/main" id="{C0A88B7C-54D9-4977-AF6E-4EE4ACDEB0B7}"/>
                    </a:ext>
                  </a:extLst>
                </p:cNvPr>
                <p:cNvGrpSpPr/>
                <p:nvPr/>
              </p:nvGrpSpPr>
              <p:grpSpPr>
                <a:xfrm>
                  <a:off x="6432249" y="1713208"/>
                  <a:ext cx="152395" cy="269764"/>
                  <a:chOff x="6432249" y="1713208"/>
                  <a:chExt cx="154610" cy="257442"/>
                </a:xfrm>
              </p:grpSpPr>
              <p:sp>
                <p:nvSpPr>
                  <p:cNvPr id="211" name="TextBox 23">
                    <a:extLst>
                      <a:ext uri="{FF2B5EF4-FFF2-40B4-BE49-F238E27FC236}">
                        <a16:creationId xmlns:a16="http://schemas.microsoft.com/office/drawing/2014/main" id="{72DF5B36-22F6-434A-8472-BEFDA49BDA14}"/>
                      </a:ext>
                    </a:extLst>
                  </p:cNvPr>
                  <p:cNvSpPr txBox="1"/>
                  <p:nvPr/>
                </p:nvSpPr>
                <p:spPr>
                  <a:xfrm>
                    <a:off x="6432249" y="1713208"/>
                    <a:ext cx="154610" cy="22367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12D33EE7-85A7-41E1-BAC2-AF50AA0FA9CD}"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3</a:t>
                    </a:fld>
                    <a:endParaRPr lang="en-US" sz="1400" b="0" i="0" u="none" strike="noStrike" kern="1200">
                      <a:solidFill>
                        <a:srgbClr val="000000"/>
                      </a:solidFill>
                      <a:latin typeface="Tw Cen MT" panose="020B0602020104020603" pitchFamily="34" charset="0"/>
                      <a:ea typeface="+mn-ea"/>
                      <a:cs typeface="+mn-cs"/>
                    </a:endParaRPr>
                  </a:p>
                </p:txBody>
              </p:sp>
              <p:sp>
                <p:nvSpPr>
                  <p:cNvPr id="212" name="Oval 211">
                    <a:extLst>
                      <a:ext uri="{FF2B5EF4-FFF2-40B4-BE49-F238E27FC236}">
                        <a16:creationId xmlns:a16="http://schemas.microsoft.com/office/drawing/2014/main" id="{B97B2B2A-B70B-4A80-B7EA-6F8B4A665DB6}"/>
                      </a:ext>
                    </a:extLst>
                  </p:cNvPr>
                  <p:cNvSpPr/>
                  <p:nvPr/>
                </p:nvSpPr>
                <p:spPr>
                  <a:xfrm>
                    <a:off x="6487426" y="1925008"/>
                    <a:ext cx="45693" cy="456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4" name="Group 203">
                  <a:extLst>
                    <a:ext uri="{FF2B5EF4-FFF2-40B4-BE49-F238E27FC236}">
                      <a16:creationId xmlns:a16="http://schemas.microsoft.com/office/drawing/2014/main" id="{918AE4FB-2697-4C34-9FC3-317007D3880C}"/>
                    </a:ext>
                  </a:extLst>
                </p:cNvPr>
                <p:cNvGrpSpPr/>
                <p:nvPr/>
              </p:nvGrpSpPr>
              <p:grpSpPr>
                <a:xfrm>
                  <a:off x="6606346" y="2975178"/>
                  <a:ext cx="358300" cy="340454"/>
                  <a:chOff x="6606346" y="2975178"/>
                  <a:chExt cx="364436" cy="323423"/>
                </a:xfrm>
              </p:grpSpPr>
              <p:sp>
                <p:nvSpPr>
                  <p:cNvPr id="209" name="TextBox 23">
                    <a:extLst>
                      <a:ext uri="{FF2B5EF4-FFF2-40B4-BE49-F238E27FC236}">
                        <a16:creationId xmlns:a16="http://schemas.microsoft.com/office/drawing/2014/main" id="{C48049F7-2FC5-4EC7-9FD3-53F8203FAA3F}"/>
                      </a:ext>
                    </a:extLst>
                  </p:cNvPr>
                  <p:cNvSpPr txBox="1"/>
                  <p:nvPr/>
                </p:nvSpPr>
                <p:spPr>
                  <a:xfrm>
                    <a:off x="6606346" y="2975178"/>
                    <a:ext cx="364436" cy="32342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41345598-4F4D-4F54-BB08-35677DA7DBE5}"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7</a:t>
                    </a:fld>
                    <a:endParaRPr lang="en-US" sz="1400" b="0" i="0" u="none" strike="noStrike" kern="1200">
                      <a:solidFill>
                        <a:srgbClr val="000000"/>
                      </a:solidFill>
                      <a:latin typeface="Tw Cen MT" panose="020B0602020104020603" pitchFamily="34" charset="0"/>
                      <a:ea typeface="+mn-ea"/>
                      <a:cs typeface="+mn-cs"/>
                    </a:endParaRPr>
                  </a:p>
                </p:txBody>
              </p:sp>
              <p:sp>
                <p:nvSpPr>
                  <p:cNvPr id="210" name="Oval 209">
                    <a:extLst>
                      <a:ext uri="{FF2B5EF4-FFF2-40B4-BE49-F238E27FC236}">
                        <a16:creationId xmlns:a16="http://schemas.microsoft.com/office/drawing/2014/main" id="{9A94BD38-EC03-4FB3-8967-62652E33F9A7}"/>
                      </a:ext>
                    </a:extLst>
                  </p:cNvPr>
                  <p:cNvSpPr/>
                  <p:nvPr/>
                </p:nvSpPr>
                <p:spPr>
                  <a:xfrm>
                    <a:off x="6742404" y="3233751"/>
                    <a:ext cx="45693" cy="4564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205" name="Group 204">
                  <a:extLst>
                    <a:ext uri="{FF2B5EF4-FFF2-40B4-BE49-F238E27FC236}">
                      <a16:creationId xmlns:a16="http://schemas.microsoft.com/office/drawing/2014/main" id="{4610AAC0-0DA3-437A-A8FB-03091CB369BF}"/>
                    </a:ext>
                  </a:extLst>
                </p:cNvPr>
                <p:cNvGrpSpPr/>
                <p:nvPr/>
              </p:nvGrpSpPr>
              <p:grpSpPr>
                <a:xfrm>
                  <a:off x="6244513" y="628364"/>
                  <a:ext cx="171523" cy="238433"/>
                  <a:chOff x="6244513" y="628366"/>
                  <a:chExt cx="165652" cy="234486"/>
                </a:xfrm>
              </p:grpSpPr>
              <p:sp>
                <p:nvSpPr>
                  <p:cNvPr id="207" name="TextBox 23">
                    <a:extLst>
                      <a:ext uri="{FF2B5EF4-FFF2-40B4-BE49-F238E27FC236}">
                        <a16:creationId xmlns:a16="http://schemas.microsoft.com/office/drawing/2014/main" id="{D2F8D252-73AE-419E-B98B-C0A610FAD08E}"/>
                      </a:ext>
                    </a:extLst>
                  </p:cNvPr>
                  <p:cNvSpPr txBox="1"/>
                  <p:nvPr/>
                </p:nvSpPr>
                <p:spPr>
                  <a:xfrm>
                    <a:off x="6244513" y="628366"/>
                    <a:ext cx="165652" cy="19044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indent="0" algn="ctr" defTabSz="457200" rtl="0" eaLnBrk="1" latinLnBrk="0" hangingPunct="1"/>
                    <a:fld id="{AFD039A6-44C2-463A-BA05-A957590FEBA9}" type="TxLink">
                      <a:rPr lang="en-US" sz="1400" b="0" i="0" u="none" strike="noStrike" kern="1200">
                        <a:solidFill>
                          <a:srgbClr val="000000"/>
                        </a:solidFill>
                        <a:latin typeface="Tw Cen MT" panose="020B0602020104020603" pitchFamily="34" charset="0"/>
                        <a:ea typeface="+mn-ea"/>
                        <a:cs typeface="+mn-cs"/>
                      </a:rPr>
                      <a:pPr marL="0" indent="0" algn="ctr" defTabSz="457200" rtl="0" eaLnBrk="1" latinLnBrk="0" hangingPunct="1"/>
                      <a:t>8</a:t>
                    </a:fld>
                    <a:endParaRPr lang="en-US" sz="1400" b="0" i="0" u="none" strike="noStrike" kern="1200">
                      <a:solidFill>
                        <a:srgbClr val="000000"/>
                      </a:solidFill>
                      <a:latin typeface="Tw Cen MT" panose="020B0602020104020603" pitchFamily="34" charset="0"/>
                      <a:ea typeface="+mn-ea"/>
                      <a:cs typeface="+mn-cs"/>
                    </a:endParaRPr>
                  </a:p>
                </p:txBody>
              </p:sp>
              <p:sp>
                <p:nvSpPr>
                  <p:cNvPr id="208" name="Oval 207">
                    <a:extLst>
                      <a:ext uri="{FF2B5EF4-FFF2-40B4-BE49-F238E27FC236}">
                        <a16:creationId xmlns:a16="http://schemas.microsoft.com/office/drawing/2014/main" id="{F37E0050-F549-4657-A9F5-F3F55C2FA6F9}"/>
                      </a:ext>
                    </a:extLst>
                  </p:cNvPr>
                  <p:cNvSpPr/>
                  <p:nvPr/>
                </p:nvSpPr>
                <p:spPr>
                  <a:xfrm>
                    <a:off x="6303084" y="815277"/>
                    <a:ext cx="45693" cy="475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pic>
              <p:nvPicPr>
                <p:cNvPr id="206" name="Picture 205">
                  <a:extLst>
                    <a:ext uri="{FF2B5EF4-FFF2-40B4-BE49-F238E27FC236}">
                      <a16:creationId xmlns:a16="http://schemas.microsoft.com/office/drawing/2014/main" id="{D186D15B-5E69-4D4F-9602-4B6EBF3F7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22" y="1520257"/>
                  <a:ext cx="2192481" cy="4015921"/>
                </a:xfrm>
                <a:prstGeom prst="rect">
                  <a:avLst/>
                </a:prstGeom>
                <a:noFill/>
                <a:extLst>
                  <a:ext uri="{909E8E84-426E-40DD-AFC4-6F175D3DCCD1}">
                    <a14:hiddenFill xmlns:a14="http://schemas.microsoft.com/office/drawing/2010/main">
                      <a:solidFill>
                        <a:srgbClr val="FFFFFF"/>
                      </a:solidFill>
                    </a14:hiddenFill>
                  </a:ext>
                </a:extLst>
              </p:spPr>
            </p:pic>
          </p:grpSp>
          <p:pic>
            <p:nvPicPr>
              <p:cNvPr id="186" name="Picture 185">
                <a:extLst>
                  <a:ext uri="{FF2B5EF4-FFF2-40B4-BE49-F238E27FC236}">
                    <a16:creationId xmlns:a16="http://schemas.microsoft.com/office/drawing/2014/main" id="{4D21767B-6D44-4765-8923-F88E4C674E30}"/>
                  </a:ext>
                </a:extLst>
              </p:cNvPr>
              <p:cNvPicPr>
                <a:picLocks noChangeAspect="1"/>
              </p:cNvPicPr>
              <p:nvPr/>
            </p:nvPicPr>
            <p:blipFill>
              <a:blip r:embed="rId5"/>
              <a:stretch>
                <a:fillRect/>
              </a:stretch>
            </p:blipFill>
            <p:spPr>
              <a:xfrm>
                <a:off x="11290795" y="5680364"/>
                <a:ext cx="833826" cy="186768"/>
              </a:xfrm>
              <a:prstGeom prst="rect">
                <a:avLst/>
              </a:prstGeom>
            </p:spPr>
          </p:pic>
        </p:grpSp>
        <p:sp>
          <p:nvSpPr>
            <p:cNvPr id="184" name="TextBox 26">
              <a:extLst>
                <a:ext uri="{FF2B5EF4-FFF2-40B4-BE49-F238E27FC236}">
                  <a16:creationId xmlns:a16="http://schemas.microsoft.com/office/drawing/2014/main" id="{5C180FE8-6E5D-4060-A064-AB195217FA04}"/>
                </a:ext>
              </a:extLst>
            </p:cNvPr>
            <p:cNvSpPr txBox="1"/>
            <p:nvPr/>
          </p:nvSpPr>
          <p:spPr>
            <a:xfrm>
              <a:off x="10068213" y="818421"/>
              <a:ext cx="1508701" cy="9760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E974FBCD-C3A8-47AE-ADFD-034EAB7A51B2}" type="TxLink">
                <a:rPr lang="en-US" sz="1600" b="0" i="0" u="none" strike="noStrike">
                  <a:solidFill>
                    <a:srgbClr val="000000"/>
                  </a:solidFill>
                  <a:latin typeface="Tw Cen MT" panose="020B0602020104020603" pitchFamily="34" charset="0"/>
                </a:rPr>
                <a:pPr algn="ctr"/>
                <a:t>13-County
Gulf Coast
Average:
13.9</a:t>
              </a:fld>
              <a:endParaRPr lang="en-US" sz="4800" dirty="0">
                <a:solidFill>
                  <a:schemeClr val="tx1">
                    <a:lumMod val="85000"/>
                    <a:lumOff val="15000"/>
                  </a:schemeClr>
                </a:solidFill>
                <a:latin typeface="Tw Cen MT" panose="020B0602020104020603" pitchFamily="34" charset="0"/>
              </a:endParaRPr>
            </a:p>
          </p:txBody>
        </p:sp>
      </p:grpSp>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10772"/>
            <a:ext cx="12192000" cy="731520"/>
          </a:xfrm>
        </p:spPr>
        <p:txBody>
          <a:bodyPr/>
          <a:lstStyle/>
          <a:p>
            <a:pPr algn="ctr"/>
            <a:r>
              <a:rPr lang="en-US" sz="3200" b="0" dirty="0">
                <a:solidFill>
                  <a:srgbClr val="CF8017"/>
                </a:solidFill>
                <a:latin typeface="Tw Cen MT" panose="020B0602020104020603" pitchFamily="34" charset="0"/>
              </a:rPr>
              <a:t>13-County Gulf Coast Cities Unemployment Rates April 2020</a:t>
            </a:r>
            <a:endParaRPr lang="en-US" sz="32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11514666" y="6066759"/>
            <a:ext cx="470031"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15</a:t>
            </a:fld>
            <a:endParaRPr lang="en-US" dirty="0"/>
          </a:p>
        </p:txBody>
      </p:sp>
      <p:sp>
        <p:nvSpPr>
          <p:cNvPr id="44" name="TextBox 43">
            <a:extLst>
              <a:ext uri="{FF2B5EF4-FFF2-40B4-BE49-F238E27FC236}">
                <a16:creationId xmlns:a16="http://schemas.microsoft.com/office/drawing/2014/main" id="{7BD90BD7-3EA4-488B-B986-585F69034979}"/>
              </a:ext>
            </a:extLst>
          </p:cNvPr>
          <p:cNvSpPr txBox="1"/>
          <p:nvPr/>
        </p:nvSpPr>
        <p:spPr>
          <a:xfrm>
            <a:off x="3063482" y="3390636"/>
            <a:ext cx="1707122" cy="738664"/>
          </a:xfrm>
          <a:prstGeom prst="rect">
            <a:avLst/>
          </a:prstGeom>
          <a:solidFill>
            <a:schemeClr val="bg1">
              <a:alpha val="97000"/>
            </a:schemeClr>
          </a:solidFill>
          <a:ln w="12700">
            <a:solidFill>
              <a:srgbClr val="BD7515"/>
            </a:solidFill>
          </a:ln>
        </p:spPr>
        <p:txBody>
          <a:bodyPr wrap="square" rtlCol="0">
            <a:spAutoFit/>
          </a:bodyPr>
          <a:lstStyle/>
          <a:p>
            <a:pPr algn="ctr"/>
            <a:r>
              <a:rPr lang="en-US" sz="1400" dirty="0">
                <a:solidFill>
                  <a:srgbClr val="BD7515"/>
                </a:solidFill>
                <a:latin typeface="Tw Cen MT" panose="020B0602020104020603" pitchFamily="34" charset="0"/>
              </a:rPr>
              <a:t>All but 2 cities saw UE rates fall or no change Apr-May</a:t>
            </a:r>
          </a:p>
        </p:txBody>
      </p:sp>
      <p:sp>
        <p:nvSpPr>
          <p:cNvPr id="105" name="TextBox 1">
            <a:extLst>
              <a:ext uri="{FF2B5EF4-FFF2-40B4-BE49-F238E27FC236}">
                <a16:creationId xmlns:a16="http://schemas.microsoft.com/office/drawing/2014/main" id="{1E6BCDA2-ADBB-41EB-95E4-7EE48ECD1A9F}"/>
              </a:ext>
            </a:extLst>
          </p:cNvPr>
          <p:cNvSpPr txBox="1"/>
          <p:nvPr/>
        </p:nvSpPr>
        <p:spPr>
          <a:xfrm>
            <a:off x="24887" y="6419729"/>
            <a:ext cx="2121594"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solidFill>
                  <a:srgbClr val="3590A9"/>
                </a:solidFill>
                <a:latin typeface="Tw Cen MT" panose="020B0602020104020603" pitchFamily="34" charset="0"/>
              </a:rPr>
              <a:t>Source: TWC/BLS</a:t>
            </a:r>
          </a:p>
        </p:txBody>
      </p:sp>
      <p:sp>
        <p:nvSpPr>
          <p:cNvPr id="106" name="TextBox 1">
            <a:extLst>
              <a:ext uri="{FF2B5EF4-FFF2-40B4-BE49-F238E27FC236}">
                <a16:creationId xmlns:a16="http://schemas.microsoft.com/office/drawing/2014/main" id="{ABFB5DC9-2E92-4FF7-9933-8D47CA67CAA7}"/>
              </a:ext>
            </a:extLst>
          </p:cNvPr>
          <p:cNvSpPr txBox="1"/>
          <p:nvPr/>
        </p:nvSpPr>
        <p:spPr>
          <a:xfrm>
            <a:off x="27152" y="6583242"/>
            <a:ext cx="3709639" cy="25391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050" dirty="0">
                <a:solidFill>
                  <a:schemeClr val="tx1">
                    <a:lumMod val="65000"/>
                    <a:lumOff val="35000"/>
                  </a:schemeClr>
                </a:solidFill>
                <a:latin typeface="Tw Cen MT" panose="020B0602020104020603" pitchFamily="34" charset="0"/>
              </a:rPr>
              <a:t>*Note: unemployment rates available for only the 17 cities shown.</a:t>
            </a:r>
          </a:p>
        </p:txBody>
      </p:sp>
      <p:sp>
        <p:nvSpPr>
          <p:cNvPr id="162" name="TextBox 161">
            <a:extLst>
              <a:ext uri="{FF2B5EF4-FFF2-40B4-BE49-F238E27FC236}">
                <a16:creationId xmlns:a16="http://schemas.microsoft.com/office/drawing/2014/main" id="{9D79B2A2-5A4C-47B9-A9FF-A3BC7591F799}"/>
              </a:ext>
            </a:extLst>
          </p:cNvPr>
          <p:cNvSpPr txBox="1"/>
          <p:nvPr/>
        </p:nvSpPr>
        <p:spPr>
          <a:xfrm>
            <a:off x="8299034" y="4801743"/>
            <a:ext cx="2417353" cy="954107"/>
          </a:xfrm>
          <a:prstGeom prst="rect">
            <a:avLst/>
          </a:prstGeom>
          <a:solidFill>
            <a:schemeClr val="bg1">
              <a:alpha val="86000"/>
            </a:schemeClr>
          </a:solidFill>
          <a:ln w="12700">
            <a:solidFill>
              <a:srgbClr val="BD7515"/>
            </a:solidFill>
          </a:ln>
        </p:spPr>
        <p:txBody>
          <a:bodyPr wrap="square" rtlCol="0">
            <a:spAutoFit/>
          </a:bodyPr>
          <a:lstStyle/>
          <a:p>
            <a:pPr algn="ctr"/>
            <a:r>
              <a:rPr lang="en-US" sz="1400" dirty="0">
                <a:solidFill>
                  <a:srgbClr val="BD7515"/>
                </a:solidFill>
                <a:latin typeface="Tw Cen MT" panose="020B0602020104020603" pitchFamily="34" charset="0"/>
              </a:rPr>
              <a:t>Galveston City</a:t>
            </a:r>
          </a:p>
          <a:p>
            <a:pPr algn="ctr"/>
            <a:r>
              <a:rPr lang="en-US" sz="1400" dirty="0">
                <a:solidFill>
                  <a:srgbClr val="BD7515"/>
                </a:solidFill>
                <a:latin typeface="Tw Cen MT" panose="020B0602020104020603" pitchFamily="34" charset="0"/>
              </a:rPr>
              <a:t>Largest ppt decrease of 17 cites in region Apr-May</a:t>
            </a:r>
          </a:p>
          <a:p>
            <a:pPr algn="ctr"/>
            <a:r>
              <a:rPr lang="en-US" sz="1400" dirty="0">
                <a:solidFill>
                  <a:srgbClr val="BD7515"/>
                </a:solidFill>
                <a:latin typeface="Tw Cen MT" panose="020B0602020104020603" pitchFamily="34" charset="0"/>
              </a:rPr>
              <a:t>-2.2 ppt</a:t>
            </a:r>
          </a:p>
        </p:txBody>
      </p:sp>
      <p:cxnSp>
        <p:nvCxnSpPr>
          <p:cNvPr id="163" name="Straight Connector 162">
            <a:extLst>
              <a:ext uri="{FF2B5EF4-FFF2-40B4-BE49-F238E27FC236}">
                <a16:creationId xmlns:a16="http://schemas.microsoft.com/office/drawing/2014/main" id="{43A11B8A-B8A3-4F47-A340-01BC15A8B078}"/>
              </a:ext>
            </a:extLst>
          </p:cNvPr>
          <p:cNvCxnSpPr>
            <a:cxnSpLocks/>
          </p:cNvCxnSpPr>
          <p:nvPr/>
        </p:nvCxnSpPr>
        <p:spPr>
          <a:xfrm>
            <a:off x="7919394" y="5259791"/>
            <a:ext cx="380344" cy="0"/>
          </a:xfrm>
          <a:prstGeom prst="line">
            <a:avLst/>
          </a:prstGeom>
          <a:ln w="12700" cap="flat" cmpd="sng" algn="ctr">
            <a:solidFill>
              <a:srgbClr val="BD751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27AD6E29-352C-4C03-B7D7-F48AAEA1E7F3}"/>
              </a:ext>
            </a:extLst>
          </p:cNvPr>
          <p:cNvSpPr/>
          <p:nvPr/>
        </p:nvSpPr>
        <p:spPr>
          <a:xfrm>
            <a:off x="7458296" y="3868867"/>
            <a:ext cx="274320" cy="274320"/>
          </a:xfrm>
          <a:prstGeom prst="ellipse">
            <a:avLst/>
          </a:prstGeom>
          <a:ln w="28575" cap="flat" cmpd="sng" algn="ctr">
            <a:solidFill>
              <a:srgbClr val="E38D1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73" name="Oval 72">
            <a:extLst>
              <a:ext uri="{FF2B5EF4-FFF2-40B4-BE49-F238E27FC236}">
                <a16:creationId xmlns:a16="http://schemas.microsoft.com/office/drawing/2014/main" id="{335D8311-9463-416E-8DDD-07057508D242}"/>
              </a:ext>
            </a:extLst>
          </p:cNvPr>
          <p:cNvSpPr/>
          <p:nvPr/>
        </p:nvSpPr>
        <p:spPr>
          <a:xfrm>
            <a:off x="6415549" y="5599680"/>
            <a:ext cx="274320" cy="274320"/>
          </a:xfrm>
          <a:prstGeom prst="ellipse">
            <a:avLst/>
          </a:prstGeom>
          <a:ln w="28575" cap="flat" cmpd="sng" algn="ctr">
            <a:solidFill>
              <a:srgbClr val="E38D1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36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62" grpId="0" animBg="1"/>
      <p:bldP spid="3"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707322" y="2387212"/>
            <a:ext cx="10777356" cy="18584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Commentary on May 2020 Employment Situation</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16</a:t>
            </a:fld>
            <a:endParaRPr lang="en-US" dirty="0"/>
          </a:p>
        </p:txBody>
      </p:sp>
    </p:spTree>
    <p:extLst>
      <p:ext uri="{BB962C8B-B14F-4D97-AF65-F5344CB8AC3E}">
        <p14:creationId xmlns:p14="http://schemas.microsoft.com/office/powerpoint/2010/main" val="362628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May 2020 National and Local Employment Situation</a:t>
            </a:r>
            <a:endParaRPr lang="en-US" sz="3600" b="0" dirty="0">
              <a:solidFill>
                <a:srgbClr val="E68E1B"/>
              </a:solidFill>
              <a:latin typeface="Tw Cen MT" panose="020B0602020104020603" pitchFamily="34" charset="0"/>
            </a:endParaRPr>
          </a:p>
        </p:txBody>
      </p:sp>
      <p:sp>
        <p:nvSpPr>
          <p:cNvPr id="6" name="Content Placeholder 4">
            <a:extLst>
              <a:ext uri="{FF2B5EF4-FFF2-40B4-BE49-F238E27FC236}">
                <a16:creationId xmlns:a16="http://schemas.microsoft.com/office/drawing/2014/main" id="{6709E842-91B2-4427-BD30-690788971640}"/>
              </a:ext>
            </a:extLst>
          </p:cNvPr>
          <p:cNvSpPr>
            <a:spLocks noGrp="1"/>
          </p:cNvSpPr>
          <p:nvPr>
            <p:ph idx="1"/>
          </p:nvPr>
        </p:nvSpPr>
        <p:spPr>
          <a:xfrm>
            <a:off x="296393" y="1002687"/>
            <a:ext cx="11546664" cy="5279449"/>
          </a:xfrm>
        </p:spPr>
        <p:txBody>
          <a:bodyPr/>
          <a:lstStyle/>
          <a:p>
            <a:pPr marL="342900" lvl="0" indent="-342900" fontAlgn="base">
              <a:lnSpc>
                <a:spcPct val="100000"/>
              </a:lnSpc>
              <a:spcBef>
                <a:spcPct val="20000"/>
              </a:spcBef>
              <a:spcAft>
                <a:spcPct val="0"/>
              </a:spcAft>
              <a:buClr>
                <a:srgbClr val="BC682B"/>
              </a:buClr>
              <a:buFont typeface="Arial" charset="0"/>
              <a:buChar char="•"/>
            </a:pPr>
            <a:r>
              <a:rPr lang="en-US" sz="2400" b="0" dirty="0">
                <a:solidFill>
                  <a:schemeClr val="tx1">
                    <a:lumMod val="65000"/>
                    <a:lumOff val="35000"/>
                  </a:schemeClr>
                </a:solidFill>
                <a:latin typeface="Tw Cen MT" panose="020B0602020104020603" pitchFamily="34" charset="0"/>
                <a:cs typeface="+mn-cs"/>
              </a:rPr>
              <a:t>Nationally</a:t>
            </a:r>
          </a:p>
          <a:p>
            <a:pPr marL="342900" lvl="0" indent="-342900" fontAlgn="base">
              <a:lnSpc>
                <a:spcPct val="100000"/>
              </a:lnSpc>
              <a:spcBef>
                <a:spcPct val="20000"/>
              </a:spcBef>
              <a:spcAft>
                <a:spcPct val="0"/>
              </a:spcAft>
              <a:buClr>
                <a:srgbClr val="BC682B"/>
              </a:buClr>
              <a:buFont typeface="Arial" charset="0"/>
              <a:buChar char="•"/>
            </a:pPr>
            <a:endParaRPr lang="en-US" sz="1000" b="0" dirty="0">
              <a:solidFill>
                <a:schemeClr val="tx1">
                  <a:lumMod val="65000"/>
                  <a:lumOff val="35000"/>
                </a:schemeClr>
              </a:solidFill>
              <a:latin typeface="Tw Cen MT" panose="020B0602020104020603" pitchFamily="34" charset="0"/>
              <a:cs typeface="+mn-cs"/>
            </a:endParaRPr>
          </a:p>
          <a:p>
            <a:pPr marL="525780" lvl="1"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Total Nonfarm Employment: +2.5 million jobs OTM</a:t>
            </a:r>
            <a:endParaRPr lang="en-US" sz="800" b="0" dirty="0">
              <a:solidFill>
                <a:schemeClr val="tx1">
                  <a:lumMod val="65000"/>
                  <a:lumOff val="35000"/>
                </a:schemeClr>
              </a:solidFill>
              <a:latin typeface="Tw Cen MT" panose="020B0602020104020603" pitchFamily="34" charset="0"/>
              <a:cs typeface="+mn-cs"/>
            </a:endParaRPr>
          </a:p>
          <a:p>
            <a:pPr marL="525780" lvl="1"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U-3 Unemployment Rate: (14.7% to 13.3% SA) (14.4% to 13.0% NSA)</a:t>
            </a:r>
            <a:endParaRPr lang="en-US" sz="1000" b="0" dirty="0">
              <a:solidFill>
                <a:schemeClr val="tx1">
                  <a:lumMod val="65000"/>
                  <a:lumOff val="35000"/>
                </a:schemeClr>
              </a:solidFill>
              <a:latin typeface="Tw Cen MT" panose="020B0602020104020603" pitchFamily="34" charset="0"/>
              <a:cs typeface="+mn-cs"/>
            </a:endParaRPr>
          </a:p>
          <a:p>
            <a:pPr marL="525780" lvl="1"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Consensus TNF forecast: loss of -7.5 to -8.3 million jobs</a:t>
            </a:r>
            <a:endParaRPr lang="en-US" sz="800" b="0" dirty="0">
              <a:solidFill>
                <a:schemeClr val="tx1">
                  <a:lumMod val="65000"/>
                  <a:lumOff val="35000"/>
                </a:schemeClr>
              </a:solidFill>
              <a:latin typeface="Tw Cen MT" panose="020B0602020104020603" pitchFamily="34" charset="0"/>
              <a:cs typeface="+mn-cs"/>
            </a:endParaRPr>
          </a:p>
          <a:p>
            <a:pPr marL="525780" lvl="1"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Consensus UE rate forecast: increase to 19</a:t>
            </a:r>
            <a:r>
              <a:rPr lang="en-US" dirty="0">
                <a:solidFill>
                  <a:schemeClr val="tx1">
                    <a:lumMod val="65000"/>
                    <a:lumOff val="35000"/>
                  </a:schemeClr>
                </a:solidFill>
                <a:latin typeface="Tw Cen MT" panose="020B0602020104020603" pitchFamily="34" charset="0"/>
                <a:cs typeface="+mn-cs"/>
              </a:rPr>
              <a:t>.0</a:t>
            </a:r>
            <a:r>
              <a:rPr lang="en-US" b="0" dirty="0">
                <a:solidFill>
                  <a:schemeClr val="tx1">
                    <a:lumMod val="65000"/>
                    <a:lumOff val="35000"/>
                  </a:schemeClr>
                </a:solidFill>
                <a:latin typeface="Tw Cen MT" panose="020B0602020104020603" pitchFamily="34" charset="0"/>
                <a:cs typeface="+mn-cs"/>
              </a:rPr>
              <a:t>%</a:t>
            </a:r>
          </a:p>
          <a:p>
            <a:pPr marL="525780" lvl="1" indent="-342900" fontAlgn="base">
              <a:lnSpc>
                <a:spcPct val="150000"/>
              </a:lnSpc>
              <a:spcBef>
                <a:spcPct val="20000"/>
              </a:spcBef>
              <a:spcAft>
                <a:spcPct val="0"/>
              </a:spcAft>
              <a:buClr>
                <a:srgbClr val="BC682B"/>
              </a:buClr>
              <a:buFont typeface="Arial" charset="0"/>
              <a:buChar char="•"/>
            </a:pPr>
            <a:r>
              <a:rPr lang="en-US" dirty="0">
                <a:solidFill>
                  <a:schemeClr val="tx1">
                    <a:lumMod val="65000"/>
                    <a:lumOff val="35000"/>
                  </a:schemeClr>
                </a:solidFill>
                <a:latin typeface="Tw Cen MT" panose="020B0602020104020603" pitchFamily="34" charset="0"/>
                <a:cs typeface="+mn-cs"/>
              </a:rPr>
              <a:t>10 to 13 million new UI claims since April jobs report</a:t>
            </a:r>
          </a:p>
          <a:p>
            <a:pPr marL="182880" lvl="1" indent="0" fontAlgn="base">
              <a:lnSpc>
                <a:spcPct val="100000"/>
              </a:lnSpc>
              <a:spcBef>
                <a:spcPct val="20000"/>
              </a:spcBef>
              <a:spcAft>
                <a:spcPct val="0"/>
              </a:spcAft>
              <a:buClr>
                <a:srgbClr val="BC682B"/>
              </a:buClr>
              <a:buNone/>
            </a:pPr>
            <a:endParaRPr lang="en-US" sz="1600" b="0" dirty="0">
              <a:solidFill>
                <a:schemeClr val="tx1">
                  <a:lumMod val="65000"/>
                  <a:lumOff val="35000"/>
                </a:schemeClr>
              </a:solidFill>
              <a:latin typeface="Tw Cen MT" panose="020B0602020104020603" pitchFamily="34" charset="0"/>
              <a:cs typeface="+mn-cs"/>
            </a:endParaRPr>
          </a:p>
          <a:p>
            <a:pPr marL="342900" indent="-342900" fontAlgn="base">
              <a:lnSpc>
                <a:spcPct val="100000"/>
              </a:lnSpc>
              <a:spcBef>
                <a:spcPct val="20000"/>
              </a:spcBef>
              <a:spcAft>
                <a:spcPct val="0"/>
              </a:spcAft>
              <a:buClr>
                <a:srgbClr val="BC682B"/>
              </a:buClr>
              <a:buFont typeface="Arial" charset="0"/>
              <a:buChar char="•"/>
            </a:pPr>
            <a:r>
              <a:rPr lang="en-US" sz="2400" b="0" dirty="0">
                <a:solidFill>
                  <a:schemeClr val="tx1">
                    <a:lumMod val="65000"/>
                    <a:lumOff val="35000"/>
                  </a:schemeClr>
                </a:solidFill>
                <a:latin typeface="Tw Cen MT" panose="020B0602020104020603" pitchFamily="34" charset="0"/>
                <a:cs typeface="+mn-cs"/>
              </a:rPr>
              <a:t>Locally</a:t>
            </a:r>
          </a:p>
          <a:p>
            <a:pPr marL="342900" indent="-342900" fontAlgn="base">
              <a:lnSpc>
                <a:spcPct val="100000"/>
              </a:lnSpc>
              <a:spcBef>
                <a:spcPct val="20000"/>
              </a:spcBef>
              <a:spcAft>
                <a:spcPct val="0"/>
              </a:spcAft>
              <a:buClr>
                <a:srgbClr val="BC682B"/>
              </a:buClr>
              <a:buFont typeface="Arial" charset="0"/>
              <a:buChar char="•"/>
            </a:pPr>
            <a:endParaRPr lang="en-US" sz="1000" b="0" dirty="0">
              <a:solidFill>
                <a:schemeClr val="tx1">
                  <a:lumMod val="65000"/>
                  <a:lumOff val="35000"/>
                </a:schemeClr>
              </a:solidFill>
              <a:latin typeface="Tw Cen MT" panose="020B0602020104020603" pitchFamily="34" charset="0"/>
              <a:cs typeface="+mn-cs"/>
            </a:endParaRPr>
          </a:p>
          <a:p>
            <a:pPr marL="525780" lvl="1" indent="-342900" fontAlgn="base">
              <a:lnSpc>
                <a:spcPct val="100000"/>
              </a:lnSpc>
              <a:spcBef>
                <a:spcPct val="20000"/>
              </a:spcBef>
              <a:spcAft>
                <a:spcPct val="0"/>
              </a:spcAft>
              <a:buClr>
                <a:srgbClr val="BC682B"/>
              </a:buClr>
              <a:buFont typeface="Arial" charset="0"/>
              <a:buChar char="•"/>
            </a:pPr>
            <a:r>
              <a:rPr lang="en-US" dirty="0">
                <a:solidFill>
                  <a:schemeClr val="tx1">
                    <a:lumMod val="65000"/>
                    <a:lumOff val="35000"/>
                  </a:schemeClr>
                </a:solidFill>
                <a:latin typeface="Tw Cen MT" panose="020B0602020104020603" pitchFamily="34" charset="0"/>
                <a:cs typeface="+mn-cs"/>
              </a:rPr>
              <a:t>UI Claims data implied 19% unemployment rate with a loss of ~100k jobs</a:t>
            </a:r>
            <a:endParaRPr lang="en-US"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sz="24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sz="800" b="0" dirty="0">
              <a:solidFill>
                <a:schemeClr val="tx1">
                  <a:lumMod val="65000"/>
                  <a:lumOff val="35000"/>
                </a:schemeClr>
              </a:solidFill>
              <a:latin typeface="Tw Cen MT" panose="020B0602020104020603" pitchFamily="34" charset="0"/>
              <a:cs typeface="+mn-cs"/>
            </a:endParaRP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b="0" dirty="0">
              <a:solidFill>
                <a:prstClr val="black"/>
              </a:solidFill>
              <a:latin typeface="Tw Cen MT" panose="020B0602020104020603" pitchFamily="34" charset="0"/>
              <a:cs typeface="+mn-cs"/>
            </a:endParaRPr>
          </a:p>
          <a:p>
            <a:pPr indent="0">
              <a:buNone/>
            </a:pPr>
            <a:endParaRPr lang="en-US" dirty="0"/>
          </a:p>
        </p:txBody>
      </p:sp>
      <p:sp>
        <p:nvSpPr>
          <p:cNvPr id="7" name="Slide Number Placeholder 1">
            <a:extLst>
              <a:ext uri="{FF2B5EF4-FFF2-40B4-BE49-F238E27FC236}">
                <a16:creationId xmlns:a16="http://schemas.microsoft.com/office/drawing/2014/main" id="{231DB9C8-EEDF-4624-A176-08677DD36389}"/>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17</a:t>
            </a:fld>
            <a:endParaRPr lang="en-US" dirty="0"/>
          </a:p>
        </p:txBody>
      </p:sp>
    </p:spTree>
    <p:extLst>
      <p:ext uri="{BB962C8B-B14F-4D97-AF65-F5344CB8AC3E}">
        <p14:creationId xmlns:p14="http://schemas.microsoft.com/office/powerpoint/2010/main" val="378203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Reopening and Job Report Survey Timeline May 2020</a:t>
            </a:r>
            <a:endParaRPr lang="en-US" sz="3600" b="0" dirty="0">
              <a:solidFill>
                <a:srgbClr val="E68E1B"/>
              </a:solidFill>
              <a:latin typeface="Tw Cen MT" panose="020B0602020104020603" pitchFamily="34" charset="0"/>
            </a:endParaRPr>
          </a:p>
        </p:txBody>
      </p:sp>
      <p:sp>
        <p:nvSpPr>
          <p:cNvPr id="6" name="Content Placeholder 4">
            <a:extLst>
              <a:ext uri="{FF2B5EF4-FFF2-40B4-BE49-F238E27FC236}">
                <a16:creationId xmlns:a16="http://schemas.microsoft.com/office/drawing/2014/main" id="{6709E842-91B2-4427-BD30-690788971640}"/>
              </a:ext>
            </a:extLst>
          </p:cNvPr>
          <p:cNvSpPr>
            <a:spLocks noGrp="1"/>
          </p:cNvSpPr>
          <p:nvPr>
            <p:ph idx="1"/>
          </p:nvPr>
        </p:nvSpPr>
        <p:spPr>
          <a:xfrm>
            <a:off x="296393" y="1002687"/>
            <a:ext cx="11546664" cy="5279449"/>
          </a:xfrm>
        </p:spPr>
        <p:txBody>
          <a:bodyPr/>
          <a:lstStyle/>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Jobs report surveys reference the week that includes the 12</a:t>
            </a:r>
            <a:r>
              <a:rPr lang="en-US" b="0" baseline="30000" dirty="0">
                <a:solidFill>
                  <a:schemeClr val="tx1">
                    <a:lumMod val="65000"/>
                    <a:lumOff val="35000"/>
                  </a:schemeClr>
                </a:solidFill>
                <a:latin typeface="Tw Cen MT" panose="020B0602020104020603" pitchFamily="34" charset="0"/>
                <a:cs typeface="+mn-cs"/>
              </a:rPr>
              <a:t>th</a:t>
            </a:r>
            <a:r>
              <a:rPr lang="en-US" b="0" dirty="0">
                <a:solidFill>
                  <a:schemeClr val="tx1">
                    <a:lumMod val="65000"/>
                    <a:lumOff val="35000"/>
                  </a:schemeClr>
                </a:solidFill>
                <a:latin typeface="Tw Cen MT" panose="020B0602020104020603" pitchFamily="34" charset="0"/>
                <a:cs typeface="+mn-cs"/>
              </a:rPr>
              <a:t> of the month (e.g. 5/10 – 5/16)</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Second round of PPP loans available after 4/27</a:t>
            </a:r>
            <a:r>
              <a:rPr lang="en-US" b="0" baseline="30000" dirty="0">
                <a:solidFill>
                  <a:schemeClr val="tx1">
                    <a:lumMod val="65000"/>
                    <a:lumOff val="35000"/>
                  </a:schemeClr>
                </a:solidFill>
                <a:latin typeface="Tw Cen MT" panose="020B0602020104020603" pitchFamily="34" charset="0"/>
                <a:cs typeface="+mn-cs"/>
              </a:rPr>
              <a:t>1</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5/1: restaurants, retail allowed to reopen at 25% capacity</a:t>
            </a:r>
            <a:r>
              <a:rPr lang="en-US" b="0" baseline="30000" dirty="0">
                <a:solidFill>
                  <a:schemeClr val="tx1">
                    <a:lumMod val="65000"/>
                    <a:lumOff val="35000"/>
                  </a:schemeClr>
                </a:solidFill>
                <a:latin typeface="Tw Cen MT" panose="020B0602020104020603" pitchFamily="34" charset="0"/>
                <a:cs typeface="+mn-cs"/>
              </a:rPr>
              <a:t>1</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5/8: Salons, barbershops, etc. allowed to reopen at 25%</a:t>
            </a:r>
            <a:r>
              <a:rPr lang="en-US" b="0" baseline="30000" dirty="0">
                <a:solidFill>
                  <a:schemeClr val="tx1">
                    <a:lumMod val="65000"/>
                    <a:lumOff val="35000"/>
                  </a:schemeClr>
                </a:solidFill>
                <a:latin typeface="Tw Cen MT" panose="020B0602020104020603" pitchFamily="34" charset="0"/>
              </a:rPr>
              <a:t>1</a:t>
            </a:r>
            <a:endParaRPr lang="en-US" b="0" dirty="0">
              <a:solidFill>
                <a:schemeClr val="tx1">
                  <a:lumMod val="65000"/>
                  <a:lumOff val="35000"/>
                </a:schemeClr>
              </a:solidFill>
              <a:latin typeface="Tw Cen MT" panose="020B0602020104020603" pitchFamily="34" charset="0"/>
              <a:cs typeface="+mn-cs"/>
            </a:endParaRP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5/22: restaurants, retail increase to 50% capacity; bars at 25%</a:t>
            </a:r>
            <a:r>
              <a:rPr lang="en-US" b="0" baseline="30000" dirty="0">
                <a:solidFill>
                  <a:schemeClr val="tx1">
                    <a:lumMod val="65000"/>
                    <a:lumOff val="35000"/>
                  </a:schemeClr>
                </a:solidFill>
                <a:latin typeface="Tw Cen MT" panose="020B0602020104020603" pitchFamily="34" charset="0"/>
                <a:cs typeface="+mn-cs"/>
              </a:rPr>
              <a:t>1</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6/5: Kemah Boardwalk and Galveston Pleasure Pier reopen</a:t>
            </a:r>
            <a:r>
              <a:rPr lang="en-US" b="0" baseline="30000" dirty="0">
                <a:solidFill>
                  <a:schemeClr val="tx1">
                    <a:lumMod val="65000"/>
                    <a:lumOff val="35000"/>
                  </a:schemeClr>
                </a:solidFill>
                <a:latin typeface="Tw Cen MT" panose="020B0602020104020603" pitchFamily="34" charset="0"/>
                <a:cs typeface="+mn-cs"/>
              </a:rPr>
              <a:t>1</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6/12: restaurants, retail allowed 75% capacity; bars at 50%</a:t>
            </a:r>
            <a:r>
              <a:rPr lang="en-US" b="0" baseline="30000" dirty="0">
                <a:solidFill>
                  <a:schemeClr val="tx1">
                    <a:lumMod val="65000"/>
                    <a:lumOff val="35000"/>
                  </a:schemeClr>
                </a:solidFill>
                <a:latin typeface="Tw Cen MT" panose="020B0602020104020603" pitchFamily="34" charset="0"/>
                <a:cs typeface="+mn-cs"/>
              </a:rPr>
              <a:t>1</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Houston area new UI claims between April and May jobs reports: 110k – 150k</a:t>
            </a:r>
          </a:p>
          <a:p>
            <a:pPr marL="342900" indent="-342900" fontAlgn="base">
              <a:lnSpc>
                <a:spcPct val="150000"/>
              </a:lnSpc>
              <a:spcBef>
                <a:spcPct val="20000"/>
              </a:spcBef>
              <a:spcAft>
                <a:spcPct val="0"/>
              </a:spcAft>
              <a:buClr>
                <a:srgbClr val="BC682B"/>
              </a:buClr>
              <a:buFont typeface="Arial" charset="0"/>
              <a:buChar char="•"/>
            </a:pPr>
            <a:r>
              <a:rPr lang="en-US" b="0" dirty="0">
                <a:solidFill>
                  <a:schemeClr val="tx1">
                    <a:lumMod val="65000"/>
                    <a:lumOff val="35000"/>
                  </a:schemeClr>
                </a:solidFill>
                <a:latin typeface="Tw Cen MT" panose="020B0602020104020603" pitchFamily="34" charset="0"/>
                <a:cs typeface="+mn-cs"/>
              </a:rPr>
              <a:t>Expanded UI benefits in effect through July</a:t>
            </a:r>
          </a:p>
          <a:p>
            <a:pPr marL="0" lvl="0" indent="0" fontAlgn="base">
              <a:lnSpc>
                <a:spcPct val="100000"/>
              </a:lnSpc>
              <a:spcBef>
                <a:spcPct val="20000"/>
              </a:spcBef>
              <a:spcAft>
                <a:spcPct val="0"/>
              </a:spcAft>
              <a:buClr>
                <a:srgbClr val="BC682B"/>
              </a:buClr>
              <a:buNone/>
            </a:pPr>
            <a:endParaRPr lang="en-US" sz="800" b="0" dirty="0">
              <a:solidFill>
                <a:schemeClr val="tx1">
                  <a:lumMod val="65000"/>
                  <a:lumOff val="35000"/>
                </a:schemeClr>
              </a:solidFill>
              <a:latin typeface="Tw Cen MT" panose="020B0602020104020603" pitchFamily="34" charset="0"/>
              <a:cs typeface="+mn-cs"/>
            </a:endParaRP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b="0" dirty="0">
              <a:solidFill>
                <a:prstClr val="black"/>
              </a:solidFill>
              <a:latin typeface="Tw Cen MT" panose="020B0602020104020603" pitchFamily="34" charset="0"/>
              <a:cs typeface="+mn-cs"/>
            </a:endParaRPr>
          </a:p>
          <a:p>
            <a:pPr indent="0">
              <a:buNone/>
            </a:pPr>
            <a:endParaRPr lang="en-US" dirty="0"/>
          </a:p>
        </p:txBody>
      </p:sp>
      <p:sp>
        <p:nvSpPr>
          <p:cNvPr id="7" name="Slide Number Placeholder 1">
            <a:extLst>
              <a:ext uri="{FF2B5EF4-FFF2-40B4-BE49-F238E27FC236}">
                <a16:creationId xmlns:a16="http://schemas.microsoft.com/office/drawing/2014/main" id="{231DB9C8-EEDF-4624-A176-08677DD36389}"/>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18</a:t>
            </a:fld>
            <a:endParaRPr lang="en-US" dirty="0"/>
          </a:p>
        </p:txBody>
      </p:sp>
      <p:sp>
        <p:nvSpPr>
          <p:cNvPr id="5" name="TextBox 1">
            <a:extLst>
              <a:ext uri="{FF2B5EF4-FFF2-40B4-BE49-F238E27FC236}">
                <a16:creationId xmlns:a16="http://schemas.microsoft.com/office/drawing/2014/main" id="{6A4438CA-7B6B-44A4-9A9D-D4E5F678D47F}"/>
              </a:ext>
            </a:extLst>
          </p:cNvPr>
          <p:cNvSpPr txBox="1"/>
          <p:nvPr/>
        </p:nvSpPr>
        <p:spPr>
          <a:xfrm>
            <a:off x="109554" y="6550787"/>
            <a:ext cx="2121594"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aseline="30000" dirty="0">
                <a:solidFill>
                  <a:srgbClr val="3590A9"/>
                </a:solidFill>
                <a:latin typeface="Tw Cen MT" panose="020B0602020104020603" pitchFamily="34" charset="0"/>
              </a:rPr>
              <a:t>1</a:t>
            </a:r>
            <a:r>
              <a:rPr lang="en-US" sz="1100" dirty="0">
                <a:solidFill>
                  <a:srgbClr val="3590A9"/>
                </a:solidFill>
                <a:latin typeface="Tw Cen MT" panose="020B0602020104020603" pitchFamily="34" charset="0"/>
              </a:rPr>
              <a:t>Source: Houston Chronicle</a:t>
            </a:r>
          </a:p>
        </p:txBody>
      </p:sp>
    </p:spTree>
    <p:extLst>
      <p:ext uri="{BB962C8B-B14F-4D97-AF65-F5344CB8AC3E}">
        <p14:creationId xmlns:p14="http://schemas.microsoft.com/office/powerpoint/2010/main" val="201264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20133"/>
            <a:ext cx="12192000" cy="939800"/>
          </a:xfrm>
        </p:spPr>
        <p:txBody>
          <a:bodyPr/>
          <a:lstStyle/>
          <a:p>
            <a:pPr algn="ctr"/>
            <a:r>
              <a:rPr lang="en-US" sz="3400" b="0" dirty="0">
                <a:solidFill>
                  <a:srgbClr val="CF8017"/>
                </a:solidFill>
                <a:latin typeface="Tw Cen MT" panose="020B0602020104020603" pitchFamily="34" charset="0"/>
              </a:rPr>
              <a:t>Houston MSA Total Nonfarm Absolute Employment</a:t>
            </a:r>
            <a:br>
              <a:rPr lang="en-US" sz="3400" b="0" dirty="0">
                <a:solidFill>
                  <a:srgbClr val="CF8017"/>
                </a:solidFill>
                <a:latin typeface="Tw Cen MT" panose="020B0602020104020603" pitchFamily="34" charset="0"/>
              </a:rPr>
            </a:br>
            <a:r>
              <a:rPr lang="en-US" sz="3400" b="0" dirty="0">
                <a:solidFill>
                  <a:srgbClr val="CF8017"/>
                </a:solidFill>
                <a:latin typeface="Tw Cen MT" panose="020B0602020104020603" pitchFamily="34" charset="0"/>
              </a:rPr>
              <a:t>May 2015 – May 2020</a:t>
            </a:r>
            <a:endParaRPr lang="en-US" sz="3400" b="0" dirty="0">
              <a:solidFill>
                <a:srgbClr val="E68E1B"/>
              </a:solidFill>
              <a:latin typeface="Tw Cen MT" panose="020B0602020104020603" pitchFamily="34" charset="0"/>
            </a:endParaRPr>
          </a:p>
        </p:txBody>
      </p:sp>
      <p:sp>
        <p:nvSpPr>
          <p:cNvPr id="7" name="Slide Number Placeholder 1">
            <a:extLst>
              <a:ext uri="{FF2B5EF4-FFF2-40B4-BE49-F238E27FC236}">
                <a16:creationId xmlns:a16="http://schemas.microsoft.com/office/drawing/2014/main" id="{231DB9C8-EEDF-4624-A176-08677DD36389}"/>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19</a:t>
            </a:fld>
            <a:endParaRPr lang="en-US" dirty="0"/>
          </a:p>
        </p:txBody>
      </p:sp>
      <p:graphicFrame>
        <p:nvGraphicFramePr>
          <p:cNvPr id="9" name="Chart_52">
            <a:extLst>
              <a:ext uri="{FF2B5EF4-FFF2-40B4-BE49-F238E27FC236}">
                <a16:creationId xmlns:a16="http://schemas.microsoft.com/office/drawing/2014/main" id="{00000000-0008-0000-0D00-000035000000}"/>
              </a:ext>
            </a:extLst>
          </p:cNvPr>
          <p:cNvGraphicFramePr>
            <a:graphicFrameLocks/>
          </p:cNvGraphicFramePr>
          <p:nvPr>
            <p:extLst>
              <p:ext uri="{D42A27DB-BD31-4B8C-83A1-F6EECF244321}">
                <p14:modId xmlns:p14="http://schemas.microsoft.com/office/powerpoint/2010/main" val="1113963837"/>
              </p:ext>
            </p:extLst>
          </p:nvPr>
        </p:nvGraphicFramePr>
        <p:xfrm>
          <a:off x="304800" y="944880"/>
          <a:ext cx="11531600" cy="53627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DDAD063-7DDD-436E-BF2C-F5B28E058A1A}"/>
              </a:ext>
            </a:extLst>
          </p:cNvPr>
          <p:cNvSpPr txBox="1"/>
          <p:nvPr/>
        </p:nvSpPr>
        <p:spPr>
          <a:xfrm>
            <a:off x="7222068" y="3429000"/>
            <a:ext cx="2142066" cy="1569660"/>
          </a:xfrm>
          <a:prstGeom prst="rect">
            <a:avLst/>
          </a:prstGeom>
          <a:noFill/>
          <a:ln w="15875">
            <a:solidFill>
              <a:srgbClr val="CF8017"/>
            </a:solidFill>
          </a:ln>
        </p:spPr>
        <p:txBody>
          <a:bodyPr wrap="square" rtlCol="0">
            <a:spAutoFit/>
          </a:bodyPr>
          <a:lstStyle/>
          <a:p>
            <a:pPr algn="ctr"/>
            <a:r>
              <a:rPr lang="en-US" sz="2400" dirty="0">
                <a:solidFill>
                  <a:srgbClr val="BD7515"/>
                </a:solidFill>
                <a:latin typeface="Tw Cen MT" panose="020B0602020104020603" pitchFamily="34" charset="0"/>
              </a:rPr>
              <a:t>Real-time inflection point in the recession</a:t>
            </a:r>
          </a:p>
          <a:p>
            <a:pPr algn="ctr"/>
            <a:r>
              <a:rPr lang="en-US" sz="2400" dirty="0">
                <a:solidFill>
                  <a:srgbClr val="BD7515"/>
                </a:solidFill>
                <a:latin typeface="Arial" panose="020B0604020202020204" pitchFamily="34" charset="0"/>
                <a:cs typeface="Arial" panose="020B0604020202020204" pitchFamily="34" charset="0"/>
              </a:rPr>
              <a:t>?</a:t>
            </a:r>
          </a:p>
        </p:txBody>
      </p:sp>
      <p:cxnSp>
        <p:nvCxnSpPr>
          <p:cNvPr id="10" name="Straight Arrow Connector 9">
            <a:extLst>
              <a:ext uri="{FF2B5EF4-FFF2-40B4-BE49-F238E27FC236}">
                <a16:creationId xmlns:a16="http://schemas.microsoft.com/office/drawing/2014/main" id="{08E8694A-BD8C-456D-AA3D-B9C4AA9CBAAB}"/>
              </a:ext>
            </a:extLst>
          </p:cNvPr>
          <p:cNvCxnSpPr>
            <a:cxnSpLocks/>
          </p:cNvCxnSpPr>
          <p:nvPr/>
        </p:nvCxnSpPr>
        <p:spPr>
          <a:xfrm>
            <a:off x="9364133" y="4213830"/>
            <a:ext cx="1236133" cy="770467"/>
          </a:xfrm>
          <a:prstGeom prst="straightConnector1">
            <a:avLst/>
          </a:prstGeom>
          <a:ln w="12700" cap="flat" cmpd="sng" algn="ctr">
            <a:solidFill>
              <a:srgbClr val="BD7515"/>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5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Topics</a:t>
            </a:r>
            <a:endParaRPr lang="en-US" sz="3600" b="0" dirty="0">
              <a:solidFill>
                <a:srgbClr val="E68E1B"/>
              </a:solidFill>
              <a:latin typeface="Tw Cen MT" panose="020B0602020104020603" pitchFamily="34" charset="0"/>
            </a:endParaRPr>
          </a:p>
        </p:txBody>
      </p:sp>
      <p:sp>
        <p:nvSpPr>
          <p:cNvPr id="6" name="Content Placeholder 4">
            <a:extLst>
              <a:ext uri="{FF2B5EF4-FFF2-40B4-BE49-F238E27FC236}">
                <a16:creationId xmlns:a16="http://schemas.microsoft.com/office/drawing/2014/main" id="{6709E842-91B2-4427-BD30-690788971640}"/>
              </a:ext>
            </a:extLst>
          </p:cNvPr>
          <p:cNvSpPr>
            <a:spLocks noGrp="1"/>
          </p:cNvSpPr>
          <p:nvPr>
            <p:ph idx="1"/>
          </p:nvPr>
        </p:nvSpPr>
        <p:spPr>
          <a:xfrm>
            <a:off x="296393" y="1002688"/>
            <a:ext cx="11546664" cy="4843376"/>
          </a:xfrm>
        </p:spPr>
        <p:txBody>
          <a:bodyPr/>
          <a:lstStyle/>
          <a:p>
            <a:pPr marL="342900" lvl="0" indent="-342900" fontAlgn="base">
              <a:lnSpc>
                <a:spcPct val="100000"/>
              </a:lnSpc>
              <a:spcBef>
                <a:spcPct val="20000"/>
              </a:spcBef>
              <a:spcAft>
                <a:spcPct val="0"/>
              </a:spcAft>
              <a:buClr>
                <a:srgbClr val="BC682B"/>
              </a:buClr>
              <a:buFont typeface="Arial" charset="0"/>
              <a:buChar char="•"/>
            </a:pPr>
            <a:r>
              <a:rPr lang="en-US" sz="2800" b="0" dirty="0">
                <a:solidFill>
                  <a:schemeClr val="tx1">
                    <a:lumMod val="65000"/>
                    <a:lumOff val="35000"/>
                  </a:schemeClr>
                </a:solidFill>
                <a:latin typeface="Tw Cen MT" panose="020B0602020104020603" pitchFamily="34" charset="0"/>
                <a:cs typeface="+mn-cs"/>
              </a:rPr>
              <a:t>The May 2020 Houston MSA Jobs Report</a:t>
            </a: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342900" lvl="0" indent="-342900" fontAlgn="base">
              <a:lnSpc>
                <a:spcPct val="100000"/>
              </a:lnSpc>
              <a:spcBef>
                <a:spcPct val="20000"/>
              </a:spcBef>
              <a:spcAft>
                <a:spcPct val="0"/>
              </a:spcAft>
              <a:buClr>
                <a:srgbClr val="BC682B"/>
              </a:buClr>
              <a:buFont typeface="Arial" charset="0"/>
              <a:buChar char="•"/>
            </a:pPr>
            <a:r>
              <a:rPr lang="en-US" sz="2800" b="0" dirty="0">
                <a:solidFill>
                  <a:schemeClr val="tx1">
                    <a:lumMod val="65000"/>
                    <a:lumOff val="35000"/>
                  </a:schemeClr>
                </a:solidFill>
                <a:latin typeface="Tw Cen MT" panose="020B0602020104020603" pitchFamily="34" charset="0"/>
                <a:cs typeface="+mn-cs"/>
              </a:rPr>
              <a:t>The May 2020 (Surprising) National Jobs Report</a:t>
            </a: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342900" lvl="0" indent="-342900" fontAlgn="base">
              <a:lnSpc>
                <a:spcPct val="100000"/>
              </a:lnSpc>
              <a:spcBef>
                <a:spcPct val="20000"/>
              </a:spcBef>
              <a:spcAft>
                <a:spcPct val="0"/>
              </a:spcAft>
              <a:buClr>
                <a:srgbClr val="BC682B"/>
              </a:buClr>
              <a:buFont typeface="Arial" charset="0"/>
              <a:buChar char="•"/>
            </a:pPr>
            <a:r>
              <a:rPr lang="en-US" sz="2800" b="0" dirty="0">
                <a:solidFill>
                  <a:schemeClr val="tx1">
                    <a:lumMod val="65000"/>
                    <a:lumOff val="35000"/>
                  </a:schemeClr>
                </a:solidFill>
                <a:latin typeface="Tw Cen MT" panose="020B0602020104020603" pitchFamily="34" charset="0"/>
                <a:cs typeface="+mn-cs"/>
              </a:rPr>
              <a:t>UI Claims and Their Evolving Significance in the Near-term</a:t>
            </a:r>
          </a:p>
          <a:p>
            <a:pPr marL="342900" lvl="0" indent="-342900" fontAlgn="base">
              <a:lnSpc>
                <a:spcPct val="100000"/>
              </a:lnSpc>
              <a:spcBef>
                <a:spcPct val="20000"/>
              </a:spcBef>
              <a:spcAft>
                <a:spcPct val="0"/>
              </a:spcAft>
              <a:buClr>
                <a:srgbClr val="BC682B"/>
              </a:buClr>
              <a:buFont typeface="Arial" charset="0"/>
              <a:buChar char="•"/>
            </a:pPr>
            <a:r>
              <a:rPr lang="en-US" sz="2800" b="0" dirty="0">
                <a:solidFill>
                  <a:schemeClr val="tx1">
                    <a:lumMod val="65000"/>
                    <a:lumOff val="35000"/>
                  </a:schemeClr>
                </a:solidFill>
                <a:latin typeface="Tw Cen MT" panose="020B0602020104020603" pitchFamily="34" charset="0"/>
                <a:cs typeface="+mn-cs"/>
              </a:rPr>
              <a:t>Trends in Job Ads</a:t>
            </a: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342900" lvl="0" indent="-342900" fontAlgn="base">
              <a:lnSpc>
                <a:spcPct val="100000"/>
              </a:lnSpc>
              <a:spcBef>
                <a:spcPct val="20000"/>
              </a:spcBef>
              <a:spcAft>
                <a:spcPct val="0"/>
              </a:spcAft>
              <a:buClr>
                <a:srgbClr val="BC682B"/>
              </a:buClr>
              <a:buFont typeface="Arial" charset="0"/>
              <a:buChar char="•"/>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sz="800" b="0" dirty="0">
              <a:solidFill>
                <a:schemeClr val="tx1">
                  <a:lumMod val="65000"/>
                  <a:lumOff val="35000"/>
                </a:schemeClr>
              </a:solidFill>
              <a:latin typeface="Tw Cen MT" panose="020B0602020104020603" pitchFamily="34" charset="0"/>
              <a:cs typeface="+mn-cs"/>
            </a:endParaRPr>
          </a:p>
          <a:p>
            <a:pPr marL="0" lvl="0" indent="0" fontAlgn="base">
              <a:lnSpc>
                <a:spcPct val="100000"/>
              </a:lnSpc>
              <a:spcBef>
                <a:spcPct val="20000"/>
              </a:spcBef>
              <a:spcAft>
                <a:spcPct val="0"/>
              </a:spcAft>
              <a:buClr>
                <a:srgbClr val="BC682B"/>
              </a:buClr>
              <a:buNone/>
            </a:pPr>
            <a:endParaRPr lang="en-US" b="0" dirty="0">
              <a:solidFill>
                <a:prstClr val="black"/>
              </a:solidFill>
              <a:latin typeface="Tw Cen MT" panose="020B0602020104020603" pitchFamily="34" charset="0"/>
              <a:cs typeface="+mn-cs"/>
            </a:endParaRPr>
          </a:p>
          <a:p>
            <a:pPr indent="0">
              <a:buNone/>
            </a:pPr>
            <a:endParaRPr lang="en-US" dirty="0"/>
          </a:p>
        </p:txBody>
      </p:sp>
      <p:sp>
        <p:nvSpPr>
          <p:cNvPr id="5" name="TextBox 4">
            <a:extLst>
              <a:ext uri="{FF2B5EF4-FFF2-40B4-BE49-F238E27FC236}">
                <a16:creationId xmlns:a16="http://schemas.microsoft.com/office/drawing/2014/main" id="{9191788A-AE54-49CD-B302-DD891F4F2988}"/>
              </a:ext>
            </a:extLst>
          </p:cNvPr>
          <p:cNvSpPr txBox="1"/>
          <p:nvPr/>
        </p:nvSpPr>
        <p:spPr>
          <a:xfrm>
            <a:off x="10299377" y="6604084"/>
            <a:ext cx="1745991" cy="253916"/>
          </a:xfrm>
          <a:prstGeom prst="rect">
            <a:avLst/>
          </a:prstGeom>
          <a:noFill/>
        </p:spPr>
        <p:txBody>
          <a:bodyPr wrap="none" rtlCol="0">
            <a:spAutoFit/>
          </a:bodyPr>
          <a:lstStyle/>
          <a:p>
            <a:pPr algn="ctr"/>
            <a:r>
              <a:rPr lang="en-US" sz="1050" dirty="0">
                <a:solidFill>
                  <a:schemeClr val="tx1">
                    <a:lumMod val="85000"/>
                    <a:lumOff val="15000"/>
                  </a:schemeClr>
                </a:solidFill>
                <a:latin typeface="Tw Cen MT" panose="020B0602020104020603" pitchFamily="34" charset="0"/>
              </a:rPr>
              <a:t>Gulf Coast Workforce Board</a:t>
            </a:r>
          </a:p>
        </p:txBody>
      </p:sp>
      <p:sp>
        <p:nvSpPr>
          <p:cNvPr id="7" name="Slide Number Placeholder 1">
            <a:extLst>
              <a:ext uri="{FF2B5EF4-FFF2-40B4-BE49-F238E27FC236}">
                <a16:creationId xmlns:a16="http://schemas.microsoft.com/office/drawing/2014/main" id="{231DB9C8-EEDF-4624-A176-08677DD36389}"/>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a:t>
            </a:fld>
            <a:endParaRPr lang="en-US" dirty="0"/>
          </a:p>
        </p:txBody>
      </p:sp>
    </p:spTree>
    <p:extLst>
      <p:ext uri="{BB962C8B-B14F-4D97-AF65-F5344CB8AC3E}">
        <p14:creationId xmlns:p14="http://schemas.microsoft.com/office/powerpoint/2010/main" val="35912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0" y="2624667"/>
            <a:ext cx="12191999" cy="1363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What does it mean for the local unemployment rate going forward?</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20</a:t>
            </a:fld>
            <a:endParaRPr lang="en-US" dirty="0"/>
          </a:p>
        </p:txBody>
      </p:sp>
    </p:spTree>
    <p:extLst>
      <p:ext uri="{BB962C8B-B14F-4D97-AF65-F5344CB8AC3E}">
        <p14:creationId xmlns:p14="http://schemas.microsoft.com/office/powerpoint/2010/main" val="18546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B493624-3CF8-4BA3-A5FC-658C4686362D}"/>
              </a:ext>
            </a:extLst>
          </p:cNvPr>
          <p:cNvGraphicFramePr>
            <a:graphicFrameLocks/>
          </p:cNvGraphicFramePr>
          <p:nvPr>
            <p:extLst>
              <p:ext uri="{D42A27DB-BD31-4B8C-83A1-F6EECF244321}">
                <p14:modId xmlns:p14="http://schemas.microsoft.com/office/powerpoint/2010/main" val="926243862"/>
              </p:ext>
            </p:extLst>
          </p:nvPr>
        </p:nvGraphicFramePr>
        <p:xfrm>
          <a:off x="497642" y="1192473"/>
          <a:ext cx="11196716" cy="526981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19"/>
            <a:ext cx="12192000" cy="1114214"/>
          </a:xfrm>
        </p:spPr>
        <p:txBody>
          <a:bodyPr/>
          <a:lstStyle/>
          <a:p>
            <a:pPr algn="ctr"/>
            <a:r>
              <a:rPr lang="en-US" sz="3000" b="0" dirty="0">
                <a:solidFill>
                  <a:srgbClr val="CF8017"/>
                </a:solidFill>
                <a:latin typeface="Tw Cen MT" panose="020B0602020104020603" pitchFamily="34" charset="0"/>
              </a:rPr>
              <a:t>13-County Region Weekly Initial Unemployment Insurance Claims</a:t>
            </a:r>
            <a:br>
              <a:rPr lang="en-US" sz="3000" b="0" dirty="0">
                <a:solidFill>
                  <a:srgbClr val="CF8017"/>
                </a:solidFill>
                <a:latin typeface="Tw Cen MT" panose="020B0602020104020603" pitchFamily="34" charset="0"/>
              </a:rPr>
            </a:br>
            <a:r>
              <a:rPr lang="en-US" sz="3000" b="0" dirty="0">
                <a:solidFill>
                  <a:srgbClr val="CF8017"/>
                </a:solidFill>
                <a:latin typeface="Tw Cen MT" panose="020B0602020104020603" pitchFamily="34" charset="0"/>
              </a:rPr>
              <a:t>Week and Percent Change from Previous Week </a:t>
            </a:r>
            <a:br>
              <a:rPr lang="en-US" sz="3000" b="0" dirty="0">
                <a:solidFill>
                  <a:srgbClr val="CF8017"/>
                </a:solidFill>
                <a:latin typeface="Tw Cen MT" panose="020B0602020104020603" pitchFamily="34" charset="0"/>
              </a:rPr>
            </a:br>
            <a:r>
              <a:rPr lang="en-US" sz="3000" b="0" dirty="0">
                <a:solidFill>
                  <a:srgbClr val="CF8017"/>
                </a:solidFill>
                <a:latin typeface="Tw Cen MT" panose="020B0602020104020603" pitchFamily="34" charset="0"/>
              </a:rPr>
              <a:t>March 7 to June 13</a:t>
            </a:r>
            <a:endParaRPr lang="en-US" sz="30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21</a:t>
            </a:fld>
            <a:endParaRPr lang="en-US" dirty="0"/>
          </a:p>
        </p:txBody>
      </p:sp>
      <p:cxnSp>
        <p:nvCxnSpPr>
          <p:cNvPr id="3" name="Straight Arrow Connector 2">
            <a:extLst>
              <a:ext uri="{FF2B5EF4-FFF2-40B4-BE49-F238E27FC236}">
                <a16:creationId xmlns:a16="http://schemas.microsoft.com/office/drawing/2014/main" id="{D63A2F8C-A1CC-4408-A8C1-921366D5887B}"/>
              </a:ext>
            </a:extLst>
          </p:cNvPr>
          <p:cNvCxnSpPr>
            <a:cxnSpLocks/>
          </p:cNvCxnSpPr>
          <p:nvPr/>
        </p:nvCxnSpPr>
        <p:spPr>
          <a:xfrm>
            <a:off x="4761112" y="1723378"/>
            <a:ext cx="6073375" cy="2408355"/>
          </a:xfrm>
          <a:prstGeom prst="straightConnector1">
            <a:avLst/>
          </a:prstGeom>
          <a:ln w="53975" cap="flat" cmpd="sng" algn="ctr">
            <a:solidFill>
              <a:srgbClr val="E38D1A"/>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1971527-E85B-4043-9D07-441A86514C15}"/>
              </a:ext>
            </a:extLst>
          </p:cNvPr>
          <p:cNvSpPr txBox="1"/>
          <p:nvPr/>
        </p:nvSpPr>
        <p:spPr>
          <a:xfrm>
            <a:off x="7489287" y="1952744"/>
            <a:ext cx="2820267" cy="707886"/>
          </a:xfrm>
          <a:prstGeom prst="rect">
            <a:avLst/>
          </a:prstGeom>
          <a:noFill/>
        </p:spPr>
        <p:txBody>
          <a:bodyPr wrap="square" rtlCol="0">
            <a:spAutoFit/>
          </a:bodyPr>
          <a:lstStyle/>
          <a:p>
            <a:pPr algn="ctr"/>
            <a:r>
              <a:rPr lang="en-US" sz="2000" dirty="0">
                <a:solidFill>
                  <a:schemeClr val="tx1">
                    <a:lumMod val="75000"/>
                    <a:lumOff val="25000"/>
                  </a:schemeClr>
                </a:solidFill>
                <a:latin typeface="Tw Cen MT" panose="020B0602020104020603" pitchFamily="34" charset="0"/>
              </a:rPr>
              <a:t>Weekly claims now down -70% from April highs</a:t>
            </a:r>
          </a:p>
        </p:txBody>
      </p:sp>
    </p:spTree>
    <p:extLst>
      <p:ext uri="{BB962C8B-B14F-4D97-AF65-F5344CB8AC3E}">
        <p14:creationId xmlns:p14="http://schemas.microsoft.com/office/powerpoint/2010/main" val="5437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600-000021000000}"/>
              </a:ext>
            </a:extLst>
          </p:cNvPr>
          <p:cNvGraphicFramePr>
            <a:graphicFrameLocks/>
          </p:cNvGraphicFramePr>
          <p:nvPr>
            <p:extLst>
              <p:ext uri="{D42A27DB-BD31-4B8C-83A1-F6EECF244321}">
                <p14:modId xmlns:p14="http://schemas.microsoft.com/office/powerpoint/2010/main" val="2667597783"/>
              </p:ext>
            </p:extLst>
          </p:nvPr>
        </p:nvGraphicFramePr>
        <p:xfrm>
          <a:off x="440612" y="1071451"/>
          <a:ext cx="11310776" cy="52908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859820"/>
          </a:xfrm>
        </p:spPr>
        <p:txBody>
          <a:bodyPr/>
          <a:lstStyle/>
          <a:p>
            <a:pPr algn="ctr"/>
            <a:r>
              <a:rPr lang="en-US" sz="3200" b="0" dirty="0">
                <a:solidFill>
                  <a:srgbClr val="CF8017"/>
                </a:solidFill>
                <a:latin typeface="Tw Cen MT" panose="020B0602020104020603" pitchFamily="34" charset="0"/>
              </a:rPr>
              <a:t>13-County Region Cumulative Initial Unemployment Insurance Claims</a:t>
            </a:r>
            <a:br>
              <a:rPr lang="en-US" sz="3200" b="0" dirty="0">
                <a:solidFill>
                  <a:srgbClr val="CF8017"/>
                </a:solidFill>
                <a:latin typeface="Tw Cen MT" panose="020B0602020104020603" pitchFamily="34" charset="0"/>
              </a:rPr>
            </a:br>
            <a:r>
              <a:rPr lang="en-US" sz="3200" b="0" dirty="0">
                <a:solidFill>
                  <a:srgbClr val="CF8017"/>
                </a:solidFill>
                <a:latin typeface="Tw Cen MT" panose="020B0602020104020603" pitchFamily="34" charset="0"/>
              </a:rPr>
              <a:t>Week of March 7 to June 13</a:t>
            </a:r>
            <a:endParaRPr lang="en-US" sz="32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22</a:t>
            </a:fld>
            <a:endParaRPr lang="en-US" dirty="0"/>
          </a:p>
        </p:txBody>
      </p:sp>
      <p:sp>
        <p:nvSpPr>
          <p:cNvPr id="2" name="Right Brace 1">
            <a:extLst>
              <a:ext uri="{FF2B5EF4-FFF2-40B4-BE49-F238E27FC236}">
                <a16:creationId xmlns:a16="http://schemas.microsoft.com/office/drawing/2014/main" id="{CECCAFFB-1141-4B4C-89F2-0A79E521AAA3}"/>
              </a:ext>
            </a:extLst>
          </p:cNvPr>
          <p:cNvSpPr/>
          <p:nvPr/>
        </p:nvSpPr>
        <p:spPr>
          <a:xfrm rot="16200000">
            <a:off x="2006842" y="4006138"/>
            <a:ext cx="484094" cy="1649022"/>
          </a:xfrm>
          <a:prstGeom prst="rightBrace">
            <a:avLst>
              <a:gd name="adj1" fmla="val 24206"/>
              <a:gd name="adj2" fmla="val 50000"/>
            </a:avLst>
          </a:prstGeom>
          <a:ln w="28575"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1A4ADE8-E1FC-4529-A63A-E6902F1E04CF}"/>
              </a:ext>
            </a:extLst>
          </p:cNvPr>
          <p:cNvSpPr txBox="1"/>
          <p:nvPr/>
        </p:nvSpPr>
        <p:spPr>
          <a:xfrm>
            <a:off x="1576570" y="3880716"/>
            <a:ext cx="1344636" cy="707886"/>
          </a:xfrm>
          <a:prstGeom prst="rect">
            <a:avLst/>
          </a:prstGeom>
          <a:noFill/>
        </p:spPr>
        <p:txBody>
          <a:bodyPr wrap="square" rtlCol="0">
            <a:spAutoFit/>
          </a:bodyPr>
          <a:lstStyle/>
          <a:p>
            <a:pPr algn="ctr"/>
            <a:r>
              <a:rPr lang="en-US" sz="2000" dirty="0">
                <a:solidFill>
                  <a:srgbClr val="6F6F6F"/>
                </a:solidFill>
                <a:latin typeface="Tw Cen MT" panose="020B0602020104020603" pitchFamily="34" charset="0"/>
              </a:rPr>
              <a:t>March</a:t>
            </a:r>
          </a:p>
          <a:p>
            <a:pPr algn="ctr"/>
            <a:r>
              <a:rPr lang="en-US" sz="2000" dirty="0">
                <a:solidFill>
                  <a:srgbClr val="6F6F6F"/>
                </a:solidFill>
                <a:latin typeface="Tw Cen MT" panose="020B0602020104020603" pitchFamily="34" charset="0"/>
              </a:rPr>
              <a:t>5.6%</a:t>
            </a:r>
          </a:p>
        </p:txBody>
      </p:sp>
      <p:sp>
        <p:nvSpPr>
          <p:cNvPr id="16" name="Right Brace 15">
            <a:extLst>
              <a:ext uri="{FF2B5EF4-FFF2-40B4-BE49-F238E27FC236}">
                <a16:creationId xmlns:a16="http://schemas.microsoft.com/office/drawing/2014/main" id="{0D13B19C-3B46-4F3D-B511-9F566FFE11AB}"/>
              </a:ext>
            </a:extLst>
          </p:cNvPr>
          <p:cNvSpPr/>
          <p:nvPr/>
        </p:nvSpPr>
        <p:spPr>
          <a:xfrm rot="16200000">
            <a:off x="4254324" y="1974754"/>
            <a:ext cx="484094" cy="2437258"/>
          </a:xfrm>
          <a:prstGeom prst="rightBrace">
            <a:avLst>
              <a:gd name="adj1" fmla="val 24206"/>
              <a:gd name="adj2" fmla="val 50000"/>
            </a:avLst>
          </a:prstGeom>
          <a:ln w="28575" cap="flat" cmpd="sng" algn="ctr">
            <a:solidFill>
              <a:srgbClr val="2D7A8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036119B5-6B47-4312-925D-E576D0C5B2AA}"/>
              </a:ext>
            </a:extLst>
          </p:cNvPr>
          <p:cNvSpPr txBox="1"/>
          <p:nvPr/>
        </p:nvSpPr>
        <p:spPr>
          <a:xfrm>
            <a:off x="3750184" y="2243450"/>
            <a:ext cx="1492373" cy="707886"/>
          </a:xfrm>
          <a:prstGeom prst="rect">
            <a:avLst/>
          </a:prstGeom>
          <a:noFill/>
        </p:spPr>
        <p:txBody>
          <a:bodyPr wrap="square" rtlCol="0">
            <a:spAutoFit/>
          </a:bodyPr>
          <a:lstStyle/>
          <a:p>
            <a:pPr algn="ctr"/>
            <a:r>
              <a:rPr lang="en-US" sz="2000" dirty="0">
                <a:solidFill>
                  <a:srgbClr val="2A7286"/>
                </a:solidFill>
                <a:latin typeface="Tw Cen MT" panose="020B0602020104020603" pitchFamily="34" charset="0"/>
              </a:rPr>
              <a:t>April</a:t>
            </a:r>
          </a:p>
          <a:p>
            <a:pPr algn="ctr"/>
            <a:r>
              <a:rPr lang="en-US" sz="2000" dirty="0">
                <a:solidFill>
                  <a:srgbClr val="2A7286"/>
                </a:solidFill>
                <a:latin typeface="Tw Cen MT" panose="020B0602020104020603" pitchFamily="34" charset="0"/>
              </a:rPr>
              <a:t>14.3%</a:t>
            </a:r>
          </a:p>
        </p:txBody>
      </p:sp>
      <p:sp>
        <p:nvSpPr>
          <p:cNvPr id="18" name="Right Brace 17">
            <a:extLst>
              <a:ext uri="{FF2B5EF4-FFF2-40B4-BE49-F238E27FC236}">
                <a16:creationId xmlns:a16="http://schemas.microsoft.com/office/drawing/2014/main" id="{667CA894-BBF1-4C73-B8B3-98FC1411583C}"/>
              </a:ext>
            </a:extLst>
          </p:cNvPr>
          <p:cNvSpPr/>
          <p:nvPr/>
        </p:nvSpPr>
        <p:spPr>
          <a:xfrm rot="16200000">
            <a:off x="7003076" y="1112805"/>
            <a:ext cx="484094" cy="2379832"/>
          </a:xfrm>
          <a:prstGeom prst="rightBrace">
            <a:avLst>
              <a:gd name="adj1" fmla="val 24206"/>
              <a:gd name="adj2" fmla="val 50000"/>
            </a:avLst>
          </a:prstGeom>
          <a:ln w="28575" cap="flat" cmpd="sng" algn="ctr">
            <a:solidFill>
              <a:srgbClr val="BD751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667BF29F-309E-4706-92D9-519082F8759A}"/>
              </a:ext>
            </a:extLst>
          </p:cNvPr>
          <p:cNvSpPr txBox="1"/>
          <p:nvPr/>
        </p:nvSpPr>
        <p:spPr>
          <a:xfrm>
            <a:off x="6514788" y="1308165"/>
            <a:ext cx="1460669" cy="707886"/>
          </a:xfrm>
          <a:prstGeom prst="rect">
            <a:avLst/>
          </a:prstGeom>
          <a:noFill/>
        </p:spPr>
        <p:txBody>
          <a:bodyPr wrap="square" rtlCol="0">
            <a:spAutoFit/>
          </a:bodyPr>
          <a:lstStyle/>
          <a:p>
            <a:pPr algn="ctr"/>
            <a:r>
              <a:rPr lang="en-US" sz="2000" dirty="0">
                <a:solidFill>
                  <a:srgbClr val="BD7515"/>
                </a:solidFill>
                <a:latin typeface="Tw Cen MT" panose="020B0602020104020603" pitchFamily="34" charset="0"/>
              </a:rPr>
              <a:t>May</a:t>
            </a:r>
          </a:p>
          <a:p>
            <a:pPr algn="ctr"/>
            <a:r>
              <a:rPr lang="en-US" sz="2000" dirty="0">
                <a:solidFill>
                  <a:srgbClr val="BD7515"/>
                </a:solidFill>
                <a:latin typeface="Tw Cen MT" panose="020B0602020104020603" pitchFamily="34" charset="0"/>
              </a:rPr>
              <a:t>13.9%</a:t>
            </a:r>
            <a:endParaRPr lang="en-US" sz="2000" dirty="0">
              <a:solidFill>
                <a:srgbClr val="BD7515"/>
              </a:solidFill>
            </a:endParaRPr>
          </a:p>
        </p:txBody>
      </p:sp>
      <p:sp>
        <p:nvSpPr>
          <p:cNvPr id="13" name="Right Brace 12">
            <a:extLst>
              <a:ext uri="{FF2B5EF4-FFF2-40B4-BE49-F238E27FC236}">
                <a16:creationId xmlns:a16="http://schemas.microsoft.com/office/drawing/2014/main" id="{05399E5D-D78B-4027-8440-D155785A2C51}"/>
              </a:ext>
            </a:extLst>
          </p:cNvPr>
          <p:cNvSpPr/>
          <p:nvPr/>
        </p:nvSpPr>
        <p:spPr>
          <a:xfrm rot="16200000">
            <a:off x="9716789" y="586894"/>
            <a:ext cx="386893" cy="2446869"/>
          </a:xfrm>
          <a:prstGeom prst="rightBrace">
            <a:avLst>
              <a:gd name="adj1" fmla="val 24206"/>
              <a:gd name="adj2" fmla="val 50000"/>
            </a:avLst>
          </a:prstGeom>
          <a:ln w="28575" cap="flat" cmpd="sng" algn="ctr">
            <a:solidFill>
              <a:srgbClr val="839D1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FAF6511E-F561-4A7B-9705-123FC646FC4D}"/>
              </a:ext>
            </a:extLst>
          </p:cNvPr>
          <p:cNvSpPr txBox="1"/>
          <p:nvPr/>
        </p:nvSpPr>
        <p:spPr>
          <a:xfrm>
            <a:off x="9275831" y="818750"/>
            <a:ext cx="1365096" cy="707886"/>
          </a:xfrm>
          <a:prstGeom prst="rect">
            <a:avLst/>
          </a:prstGeom>
          <a:noFill/>
        </p:spPr>
        <p:txBody>
          <a:bodyPr wrap="square" rtlCol="0">
            <a:spAutoFit/>
          </a:bodyPr>
          <a:lstStyle/>
          <a:p>
            <a:pPr algn="ctr"/>
            <a:r>
              <a:rPr lang="en-US" sz="2000" dirty="0">
                <a:solidFill>
                  <a:srgbClr val="799111"/>
                </a:solidFill>
                <a:latin typeface="Tw Cen MT" panose="020B0602020104020603" pitchFamily="34" charset="0"/>
              </a:rPr>
              <a:t>June</a:t>
            </a:r>
          </a:p>
          <a:p>
            <a:pPr algn="ctr"/>
            <a:r>
              <a:rPr lang="en-US" sz="2000" dirty="0">
                <a:solidFill>
                  <a:srgbClr val="799111"/>
                </a:solidFill>
              </a:rPr>
              <a:t>??%</a:t>
            </a:r>
          </a:p>
        </p:txBody>
      </p:sp>
      <p:sp>
        <p:nvSpPr>
          <p:cNvPr id="21" name="TextBox 20">
            <a:extLst>
              <a:ext uri="{FF2B5EF4-FFF2-40B4-BE49-F238E27FC236}">
                <a16:creationId xmlns:a16="http://schemas.microsoft.com/office/drawing/2014/main" id="{7CAA7E0B-9998-4E53-BF26-B233667735A3}"/>
              </a:ext>
            </a:extLst>
          </p:cNvPr>
          <p:cNvSpPr txBox="1"/>
          <p:nvPr/>
        </p:nvSpPr>
        <p:spPr>
          <a:xfrm>
            <a:off x="9031979" y="3284566"/>
            <a:ext cx="1889737" cy="1569660"/>
          </a:xfrm>
          <a:prstGeom prst="rect">
            <a:avLst/>
          </a:prstGeom>
          <a:solidFill>
            <a:schemeClr val="bg1"/>
          </a:solidFill>
          <a:ln w="15875">
            <a:solidFill>
              <a:srgbClr val="799111"/>
            </a:solidFill>
          </a:ln>
        </p:spPr>
        <p:txBody>
          <a:bodyPr wrap="square" rtlCol="0">
            <a:spAutoFit/>
          </a:bodyPr>
          <a:lstStyle/>
          <a:p>
            <a:pPr algn="ctr"/>
            <a:r>
              <a:rPr lang="en-US" sz="2400" dirty="0">
                <a:solidFill>
                  <a:srgbClr val="799111"/>
                </a:solidFill>
                <a:latin typeface="Tw Cen MT" panose="020B0602020104020603" pitchFamily="34" charset="0"/>
              </a:rPr>
              <a:t>77,000 additional claims since 5/23</a:t>
            </a:r>
            <a:endParaRPr lang="en-US" sz="2400" dirty="0">
              <a:solidFill>
                <a:srgbClr val="79911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AEBDE08-2508-4FC6-8D51-8188D88B4878}"/>
              </a:ext>
            </a:extLst>
          </p:cNvPr>
          <p:cNvSpPr txBox="1"/>
          <p:nvPr/>
        </p:nvSpPr>
        <p:spPr>
          <a:xfrm>
            <a:off x="6312570" y="3988437"/>
            <a:ext cx="1889737" cy="1200329"/>
          </a:xfrm>
          <a:prstGeom prst="rect">
            <a:avLst/>
          </a:prstGeom>
          <a:solidFill>
            <a:schemeClr val="bg1"/>
          </a:solidFill>
          <a:ln w="15875">
            <a:solidFill>
              <a:srgbClr val="BD7515"/>
            </a:solidFill>
          </a:ln>
        </p:spPr>
        <p:txBody>
          <a:bodyPr wrap="square" rtlCol="0">
            <a:spAutoFit/>
          </a:bodyPr>
          <a:lstStyle/>
          <a:p>
            <a:pPr algn="ctr"/>
            <a:r>
              <a:rPr lang="en-US" sz="2400" dirty="0">
                <a:solidFill>
                  <a:srgbClr val="BD7515"/>
                </a:solidFill>
                <a:latin typeface="Tw Cen MT" panose="020B0602020104020603" pitchFamily="34" charset="0"/>
              </a:rPr>
              <a:t>117,000 claims</a:t>
            </a:r>
          </a:p>
          <a:p>
            <a:pPr algn="ctr"/>
            <a:r>
              <a:rPr lang="en-US" sz="2400" dirty="0">
                <a:solidFill>
                  <a:srgbClr val="BD7515"/>
                </a:solidFill>
                <a:latin typeface="Tw Cen MT" panose="020B0602020104020603" pitchFamily="34" charset="0"/>
                <a:cs typeface="Arial" panose="020B0604020202020204" pitchFamily="34" charset="0"/>
              </a:rPr>
              <a:t>4/25 – 5/16</a:t>
            </a:r>
            <a:endParaRPr lang="en-US" sz="2400" dirty="0">
              <a:solidFill>
                <a:srgbClr val="BD75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5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6" grpId="0" animBg="1"/>
      <p:bldP spid="17" grpId="0"/>
      <p:bldP spid="18" grpId="0" animBg="1"/>
      <p:bldP spid="19" grpId="0"/>
      <p:bldP spid="13" grpId="0" animBg="1"/>
      <p:bldP spid="14"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19"/>
            <a:ext cx="12192000" cy="1114214"/>
          </a:xfrm>
        </p:spPr>
        <p:txBody>
          <a:bodyPr/>
          <a:lstStyle/>
          <a:p>
            <a:pPr algn="ctr"/>
            <a:r>
              <a:rPr lang="en-US" sz="3000" b="0" dirty="0">
                <a:solidFill>
                  <a:srgbClr val="CF8017"/>
                </a:solidFill>
                <a:latin typeface="Tw Cen MT" panose="020B0602020104020603" pitchFamily="34" charset="0"/>
              </a:rPr>
              <a:t>13-County Region Continuing Unemployment Insurance Claims</a:t>
            </a:r>
            <a:br>
              <a:rPr lang="en-US" sz="3000" b="0" dirty="0">
                <a:solidFill>
                  <a:srgbClr val="CF8017"/>
                </a:solidFill>
                <a:latin typeface="Tw Cen MT" panose="020B0602020104020603" pitchFamily="34" charset="0"/>
              </a:rPr>
            </a:br>
            <a:r>
              <a:rPr lang="en-US" sz="3000" b="0" dirty="0">
                <a:solidFill>
                  <a:srgbClr val="CF8017"/>
                </a:solidFill>
                <a:latin typeface="Tw Cen MT" panose="020B0602020104020603" pitchFamily="34" charset="0"/>
              </a:rPr>
              <a:t>May 1990 – May 2020 (monthly averages)</a:t>
            </a:r>
            <a:endParaRPr lang="en-US" sz="30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23</a:t>
            </a:fld>
            <a:endParaRPr lang="en-US" dirty="0"/>
          </a:p>
        </p:txBody>
      </p:sp>
      <p:graphicFrame>
        <p:nvGraphicFramePr>
          <p:cNvPr id="7" name="Chart 6">
            <a:extLst>
              <a:ext uri="{FF2B5EF4-FFF2-40B4-BE49-F238E27FC236}">
                <a16:creationId xmlns:a16="http://schemas.microsoft.com/office/drawing/2014/main" id="{00000000-0008-0000-0400-00001E000000}"/>
              </a:ext>
            </a:extLst>
          </p:cNvPr>
          <p:cNvGraphicFramePr>
            <a:graphicFrameLocks/>
          </p:cNvGraphicFramePr>
          <p:nvPr>
            <p:extLst>
              <p:ext uri="{D42A27DB-BD31-4B8C-83A1-F6EECF244321}">
                <p14:modId xmlns:p14="http://schemas.microsoft.com/office/powerpoint/2010/main" val="1248138955"/>
              </p:ext>
            </p:extLst>
          </p:nvPr>
        </p:nvGraphicFramePr>
        <p:xfrm>
          <a:off x="313267" y="1253067"/>
          <a:ext cx="11506200" cy="525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16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Share of UI Claimants by Self-reported Ed. Attainment</a:t>
            </a:r>
            <a:endParaRPr lang="en-US" sz="3600" b="0" dirty="0">
              <a:solidFill>
                <a:srgbClr val="E68E1B"/>
              </a:solidFill>
              <a:latin typeface="Tw Cen MT" panose="020B0602020104020603" pitchFamily="34" charset="0"/>
            </a:endParaRPr>
          </a:p>
        </p:txBody>
      </p:sp>
      <p:sp>
        <p:nvSpPr>
          <p:cNvPr id="7" name="Slide Number Placeholder 1">
            <a:extLst>
              <a:ext uri="{FF2B5EF4-FFF2-40B4-BE49-F238E27FC236}">
                <a16:creationId xmlns:a16="http://schemas.microsoft.com/office/drawing/2014/main" id="{231DB9C8-EEDF-4624-A176-08677DD36389}"/>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24</a:t>
            </a:fld>
            <a:endParaRPr lang="en-US" dirty="0"/>
          </a:p>
        </p:txBody>
      </p:sp>
      <p:graphicFrame>
        <p:nvGraphicFramePr>
          <p:cNvPr id="9" name="Chart 8">
            <a:extLst>
              <a:ext uri="{FF2B5EF4-FFF2-40B4-BE49-F238E27FC236}">
                <a16:creationId xmlns:a16="http://schemas.microsoft.com/office/drawing/2014/main" id="{4CE7590D-C4A2-4FDC-AF81-2FA5A1BDF2B8}"/>
              </a:ext>
            </a:extLst>
          </p:cNvPr>
          <p:cNvGraphicFramePr>
            <a:graphicFrameLocks/>
          </p:cNvGraphicFramePr>
          <p:nvPr>
            <p:extLst>
              <p:ext uri="{D42A27DB-BD31-4B8C-83A1-F6EECF244321}">
                <p14:modId xmlns:p14="http://schemas.microsoft.com/office/powerpoint/2010/main" val="1075686472"/>
              </p:ext>
            </p:extLst>
          </p:nvPr>
        </p:nvGraphicFramePr>
        <p:xfrm>
          <a:off x="164891" y="1146748"/>
          <a:ext cx="3930034"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45B4590-B0D0-44E4-B7EB-C31302AA51D3}"/>
              </a:ext>
            </a:extLst>
          </p:cNvPr>
          <p:cNvGraphicFramePr>
            <a:graphicFrameLocks/>
          </p:cNvGraphicFramePr>
          <p:nvPr>
            <p:extLst>
              <p:ext uri="{D42A27DB-BD31-4B8C-83A1-F6EECF244321}">
                <p14:modId xmlns:p14="http://schemas.microsoft.com/office/powerpoint/2010/main" val="3267065156"/>
              </p:ext>
            </p:extLst>
          </p:nvPr>
        </p:nvGraphicFramePr>
        <p:xfrm>
          <a:off x="4094925" y="1146748"/>
          <a:ext cx="393192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077554F-1114-4D5E-B08C-ACB51D6E2D50}"/>
              </a:ext>
            </a:extLst>
          </p:cNvPr>
          <p:cNvGraphicFramePr>
            <a:graphicFrameLocks/>
          </p:cNvGraphicFramePr>
          <p:nvPr>
            <p:extLst>
              <p:ext uri="{D42A27DB-BD31-4B8C-83A1-F6EECF244321}">
                <p14:modId xmlns:p14="http://schemas.microsoft.com/office/powerpoint/2010/main" val="3311381953"/>
              </p:ext>
            </p:extLst>
          </p:nvPr>
        </p:nvGraphicFramePr>
        <p:xfrm>
          <a:off x="8024959" y="1146748"/>
          <a:ext cx="3931920" cy="2103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D7D61F9B-45F5-4773-B02B-C5851A48535F}"/>
              </a:ext>
            </a:extLst>
          </p:cNvPr>
          <p:cNvGraphicFramePr>
            <a:graphicFrameLocks/>
          </p:cNvGraphicFramePr>
          <p:nvPr>
            <p:extLst>
              <p:ext uri="{D42A27DB-BD31-4B8C-83A1-F6EECF244321}">
                <p14:modId xmlns:p14="http://schemas.microsoft.com/office/powerpoint/2010/main" val="1364474160"/>
              </p:ext>
            </p:extLst>
          </p:nvPr>
        </p:nvGraphicFramePr>
        <p:xfrm>
          <a:off x="164891" y="3666205"/>
          <a:ext cx="3931920" cy="2103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52DE857C-9161-4526-873D-CF8644CA2140}"/>
              </a:ext>
            </a:extLst>
          </p:cNvPr>
          <p:cNvGraphicFramePr>
            <a:graphicFrameLocks/>
          </p:cNvGraphicFramePr>
          <p:nvPr>
            <p:extLst>
              <p:ext uri="{D42A27DB-BD31-4B8C-83A1-F6EECF244321}">
                <p14:modId xmlns:p14="http://schemas.microsoft.com/office/powerpoint/2010/main" val="1904646545"/>
              </p:ext>
            </p:extLst>
          </p:nvPr>
        </p:nvGraphicFramePr>
        <p:xfrm>
          <a:off x="4130041" y="3667315"/>
          <a:ext cx="3931920" cy="21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a:extLst>
              <a:ext uri="{FF2B5EF4-FFF2-40B4-BE49-F238E27FC236}">
                <a16:creationId xmlns:a16="http://schemas.microsoft.com/office/drawing/2014/main" id="{A4E2FF71-7C39-4B53-B3BB-6C034FD91EDC}"/>
              </a:ext>
            </a:extLst>
          </p:cNvPr>
          <p:cNvGraphicFramePr>
            <a:graphicFrameLocks/>
          </p:cNvGraphicFramePr>
          <p:nvPr>
            <p:extLst>
              <p:ext uri="{D42A27DB-BD31-4B8C-83A1-F6EECF244321}">
                <p14:modId xmlns:p14="http://schemas.microsoft.com/office/powerpoint/2010/main" val="1253303167"/>
              </p:ext>
            </p:extLst>
          </p:nvPr>
        </p:nvGraphicFramePr>
        <p:xfrm>
          <a:off x="8095191" y="3666205"/>
          <a:ext cx="3931920" cy="21031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5881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0" y="2827867"/>
            <a:ext cx="12191999" cy="1160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Job Ad Trends</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25</a:t>
            </a:fld>
            <a:endParaRPr lang="en-US" dirty="0"/>
          </a:p>
        </p:txBody>
      </p:sp>
    </p:spTree>
    <p:extLst>
      <p:ext uri="{BB962C8B-B14F-4D97-AF65-F5344CB8AC3E}">
        <p14:creationId xmlns:p14="http://schemas.microsoft.com/office/powerpoint/2010/main" val="152863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54813"/>
            <a:ext cx="12192000" cy="979327"/>
          </a:xfrm>
        </p:spPr>
        <p:txBody>
          <a:bodyPr/>
          <a:lstStyle/>
          <a:p>
            <a:pPr algn="ctr"/>
            <a:r>
              <a:rPr lang="en-US" sz="3200" b="0" dirty="0">
                <a:solidFill>
                  <a:srgbClr val="CF8017"/>
                </a:solidFill>
                <a:latin typeface="Tw Cen MT" panose="020B0602020104020603" pitchFamily="34" charset="0"/>
              </a:rPr>
              <a:t>13-County Gulf Coast Region </a:t>
            </a:r>
            <a:r>
              <a:rPr lang="en-US" sz="3200" b="0" u="sng" dirty="0">
                <a:solidFill>
                  <a:srgbClr val="CF8017"/>
                </a:solidFill>
                <a:latin typeface="Tw Cen MT" panose="020B0602020104020603" pitchFamily="34" charset="0"/>
              </a:rPr>
              <a:t>Daily</a:t>
            </a:r>
            <a:r>
              <a:rPr lang="en-US" sz="3200" b="0" dirty="0">
                <a:solidFill>
                  <a:srgbClr val="CF8017"/>
                </a:solidFill>
                <a:latin typeface="Tw Cen MT" panose="020B0602020104020603" pitchFamily="34" charset="0"/>
              </a:rPr>
              <a:t> Active Job Ads </a:t>
            </a:r>
            <a:br>
              <a:rPr lang="en-US" sz="3200" b="0" dirty="0">
                <a:solidFill>
                  <a:srgbClr val="CF8017"/>
                </a:solidFill>
                <a:latin typeface="Tw Cen MT" panose="020B0602020104020603" pitchFamily="34" charset="0"/>
              </a:rPr>
            </a:br>
            <a:r>
              <a:rPr lang="en-US" sz="3200" b="0" dirty="0">
                <a:solidFill>
                  <a:srgbClr val="CF8017"/>
                </a:solidFill>
                <a:latin typeface="Tw Cen MT" panose="020B0602020104020603" pitchFamily="34" charset="0"/>
              </a:rPr>
              <a:t>March 1st - June 23rd 2019 vs. 2020</a:t>
            </a: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26</a:t>
            </a:fld>
            <a:endParaRPr lang="en-US" dirty="0"/>
          </a:p>
        </p:txBody>
      </p:sp>
      <p:graphicFrame>
        <p:nvGraphicFramePr>
          <p:cNvPr id="6" name="Chart 5">
            <a:extLst>
              <a:ext uri="{FF2B5EF4-FFF2-40B4-BE49-F238E27FC236}">
                <a16:creationId xmlns:a16="http://schemas.microsoft.com/office/drawing/2014/main" id="{18EED9D1-C0E8-4DC3-8168-0B47399FB210}"/>
              </a:ext>
            </a:extLst>
          </p:cNvPr>
          <p:cNvGraphicFramePr>
            <a:graphicFrameLocks/>
          </p:cNvGraphicFramePr>
          <p:nvPr>
            <p:extLst>
              <p:ext uri="{D42A27DB-BD31-4B8C-83A1-F6EECF244321}">
                <p14:modId xmlns:p14="http://schemas.microsoft.com/office/powerpoint/2010/main" val="209059567"/>
              </p:ext>
            </p:extLst>
          </p:nvPr>
        </p:nvGraphicFramePr>
        <p:xfrm>
          <a:off x="177799" y="1134141"/>
          <a:ext cx="11650133" cy="5393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712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10524"/>
            <a:ext cx="12192000" cy="859820"/>
          </a:xfrm>
        </p:spPr>
        <p:txBody>
          <a:bodyPr/>
          <a:lstStyle/>
          <a:p>
            <a:pPr algn="ctr"/>
            <a:r>
              <a:rPr lang="en-US" sz="2400" b="0" dirty="0">
                <a:solidFill>
                  <a:srgbClr val="CF8017"/>
                </a:solidFill>
                <a:latin typeface="Tw Cen MT" panose="020B0602020104020603" pitchFamily="34" charset="0"/>
              </a:rPr>
              <a:t>Gulf Coast 30-Days over 30-Days Net and Percent Change Job Ads by Industry Sector</a:t>
            </a:r>
            <a:br>
              <a:rPr lang="en-US" sz="2400" b="0" dirty="0">
                <a:solidFill>
                  <a:srgbClr val="CF8017"/>
                </a:solidFill>
                <a:latin typeface="Tw Cen MT" panose="020B0602020104020603" pitchFamily="34" charset="0"/>
              </a:rPr>
            </a:br>
            <a:r>
              <a:rPr lang="en-US" sz="2400" b="0" dirty="0">
                <a:solidFill>
                  <a:srgbClr val="CF8017"/>
                </a:solidFill>
                <a:latin typeface="Tw Cen MT" panose="020B0602020104020603" pitchFamily="34" charset="0"/>
              </a:rPr>
              <a:t>(June, 23 2020 to May, 24 2020 over May, 23 2020 to April, 23 2020)</a:t>
            </a: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27</a:t>
            </a:fld>
            <a:endParaRPr lang="en-US" dirty="0"/>
          </a:p>
        </p:txBody>
      </p:sp>
      <p:graphicFrame>
        <p:nvGraphicFramePr>
          <p:cNvPr id="6" name="Chart 5">
            <a:extLst>
              <a:ext uri="{FF2B5EF4-FFF2-40B4-BE49-F238E27FC236}">
                <a16:creationId xmlns:a16="http://schemas.microsoft.com/office/drawing/2014/main" id="{AFD90FDA-78C1-45FA-AE76-A4B1620BFFEA}"/>
              </a:ext>
            </a:extLst>
          </p:cNvPr>
          <p:cNvGraphicFramePr>
            <a:graphicFrameLocks/>
          </p:cNvGraphicFramePr>
          <p:nvPr>
            <p:extLst>
              <p:ext uri="{D42A27DB-BD31-4B8C-83A1-F6EECF244321}">
                <p14:modId xmlns:p14="http://schemas.microsoft.com/office/powerpoint/2010/main" val="2346421607"/>
              </p:ext>
            </p:extLst>
          </p:nvPr>
        </p:nvGraphicFramePr>
        <p:xfrm>
          <a:off x="0" y="1083881"/>
          <a:ext cx="6309360" cy="52395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8682598-14CE-496C-9DF1-FEB47434770D}"/>
              </a:ext>
            </a:extLst>
          </p:cNvPr>
          <p:cNvGraphicFramePr>
            <a:graphicFrameLocks/>
          </p:cNvGraphicFramePr>
          <p:nvPr>
            <p:extLst>
              <p:ext uri="{D42A27DB-BD31-4B8C-83A1-F6EECF244321}">
                <p14:modId xmlns:p14="http://schemas.microsoft.com/office/powerpoint/2010/main" val="239263345"/>
              </p:ext>
            </p:extLst>
          </p:nvPr>
        </p:nvGraphicFramePr>
        <p:xfrm>
          <a:off x="5882640" y="1170607"/>
          <a:ext cx="6309360" cy="5239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533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10524"/>
            <a:ext cx="12192000" cy="859820"/>
          </a:xfrm>
        </p:spPr>
        <p:txBody>
          <a:bodyPr/>
          <a:lstStyle/>
          <a:p>
            <a:pPr algn="ctr"/>
            <a:r>
              <a:rPr lang="en-US" sz="2400" b="0" dirty="0">
                <a:solidFill>
                  <a:srgbClr val="CF8017"/>
                </a:solidFill>
                <a:latin typeface="Tw Cen MT" panose="020B0602020104020603" pitchFamily="34" charset="0"/>
              </a:rPr>
              <a:t>Gulf Coast 30-Days over 30-Days Net and Percent Change Job Ads by Occupational Family</a:t>
            </a:r>
            <a:br>
              <a:rPr lang="en-US" sz="2400" b="0" dirty="0">
                <a:solidFill>
                  <a:srgbClr val="CF8017"/>
                </a:solidFill>
                <a:latin typeface="Tw Cen MT" panose="020B0602020104020603" pitchFamily="34" charset="0"/>
              </a:rPr>
            </a:br>
            <a:r>
              <a:rPr lang="en-US" sz="2400" b="0" dirty="0">
                <a:solidFill>
                  <a:srgbClr val="CF8017"/>
                </a:solidFill>
                <a:latin typeface="Tw Cen MT" panose="020B0602020104020603" pitchFamily="34" charset="0"/>
              </a:rPr>
              <a:t>(June, 23 2020 to May, 24 2020 over May, 23 2020 to April, 23 2020)</a:t>
            </a: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28</a:t>
            </a:fld>
            <a:endParaRPr lang="en-US" dirty="0"/>
          </a:p>
        </p:txBody>
      </p:sp>
      <p:graphicFrame>
        <p:nvGraphicFramePr>
          <p:cNvPr id="7" name="Chart 6">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3225340700"/>
              </p:ext>
            </p:extLst>
          </p:nvPr>
        </p:nvGraphicFramePr>
        <p:xfrm>
          <a:off x="0" y="1070344"/>
          <a:ext cx="6309360" cy="5240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B00-000010000000}"/>
              </a:ext>
            </a:extLst>
          </p:cNvPr>
          <p:cNvGraphicFramePr>
            <a:graphicFrameLocks/>
          </p:cNvGraphicFramePr>
          <p:nvPr>
            <p:extLst>
              <p:ext uri="{D42A27DB-BD31-4B8C-83A1-F6EECF244321}">
                <p14:modId xmlns:p14="http://schemas.microsoft.com/office/powerpoint/2010/main" val="1514174834"/>
              </p:ext>
            </p:extLst>
          </p:nvPr>
        </p:nvGraphicFramePr>
        <p:xfrm>
          <a:off x="5882640" y="1070344"/>
          <a:ext cx="6309360" cy="52409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6722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795C60-BACA-4AAE-B53E-3FCE42F1B847}"/>
              </a:ext>
            </a:extLst>
          </p:cNvPr>
          <p:cNvSpPr/>
          <p:nvPr/>
        </p:nvSpPr>
        <p:spPr>
          <a:xfrm>
            <a:off x="627888" y="2244060"/>
            <a:ext cx="4817872" cy="2092881"/>
          </a:xfrm>
          <a:prstGeom prst="rect">
            <a:avLst/>
          </a:prstGeom>
        </p:spPr>
        <p:txBody>
          <a:bodyPr wrap="square">
            <a:spAutoFit/>
          </a:bodyPr>
          <a:lstStyle/>
          <a:p>
            <a:r>
              <a:rPr lang="en-US" sz="4000" dirty="0">
                <a:solidFill>
                  <a:srgbClr val="CF8017"/>
                </a:solidFill>
                <a:latin typeface="Tw Cen MT" panose="020B0602020104020603" pitchFamily="34" charset="0"/>
              </a:rPr>
              <a:t>Thank You!</a:t>
            </a:r>
            <a:br>
              <a:rPr lang="en-US" sz="4000" dirty="0">
                <a:solidFill>
                  <a:srgbClr val="C45D08"/>
                </a:solidFill>
                <a:latin typeface="Tw Cen MT" panose="020B0602020104020603" pitchFamily="34" charset="0"/>
              </a:rPr>
            </a:br>
            <a:r>
              <a:rPr lang="en-US" dirty="0">
                <a:latin typeface="Tw Cen MT" panose="020B0602020104020603" pitchFamily="34" charset="0"/>
              </a:rPr>
              <a:t>Parker A. Harvey </a:t>
            </a:r>
            <a:br>
              <a:rPr lang="en-US" dirty="0">
                <a:latin typeface="Tw Cen MT" panose="020B0602020104020603" pitchFamily="34" charset="0"/>
              </a:rPr>
            </a:br>
            <a:r>
              <a:rPr lang="en-US" dirty="0">
                <a:latin typeface="Tw Cen MT" panose="020B0602020104020603" pitchFamily="34" charset="0"/>
              </a:rPr>
              <a:t>Principal Economist </a:t>
            </a:r>
            <a:br>
              <a:rPr lang="en-US" dirty="0">
                <a:latin typeface="Tw Cen MT" panose="020B0602020104020603" pitchFamily="34" charset="0"/>
              </a:rPr>
            </a:br>
            <a:r>
              <a:rPr lang="en-US" dirty="0">
                <a:latin typeface="Tw Cen MT" panose="020B0602020104020603" pitchFamily="34" charset="0"/>
              </a:rPr>
              <a:t>Gulf Coast Workforce Board/Workforce Solutions</a:t>
            </a:r>
            <a:br>
              <a:rPr lang="en-US" dirty="0">
                <a:latin typeface="Tw Cen MT" panose="020B0602020104020603" pitchFamily="34" charset="0"/>
              </a:rPr>
            </a:br>
            <a:r>
              <a:rPr lang="en-US" dirty="0">
                <a:latin typeface="Tw Cen MT" panose="020B0602020104020603" pitchFamily="34" charset="0"/>
              </a:rPr>
              <a:t>713-993-2462</a:t>
            </a:r>
            <a:br>
              <a:rPr lang="en-US" dirty="0">
                <a:latin typeface="Tw Cen MT" panose="020B0602020104020603" pitchFamily="34" charset="0"/>
              </a:rPr>
            </a:br>
            <a:r>
              <a:rPr lang="en-US" dirty="0">
                <a:latin typeface="Tw Cen MT" panose="020B0602020104020603" pitchFamily="34" charset="0"/>
                <a:hlinkClick r:id="rId2">
                  <a:extLst>
                    <a:ext uri="{A12FA001-AC4F-418D-AE19-62706E023703}">
                      <ahyp:hlinkClr xmlns:ahyp="http://schemas.microsoft.com/office/drawing/2018/hyperlinkcolor" val="tx"/>
                    </a:ext>
                  </a:extLst>
                </a:hlinkClick>
              </a:rPr>
              <a:t>parker.harvey@wrksolutions.com</a:t>
            </a:r>
            <a:endParaRPr lang="en-US" dirty="0">
              <a:latin typeface="Tw Cen MT" panose="020B0602020104020603" pitchFamily="34" charset="0"/>
            </a:endParaRPr>
          </a:p>
        </p:txBody>
      </p:sp>
    </p:spTree>
    <p:extLst>
      <p:ext uri="{BB962C8B-B14F-4D97-AF65-F5344CB8AC3E}">
        <p14:creationId xmlns:p14="http://schemas.microsoft.com/office/powerpoint/2010/main" val="365626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0" y="2933379"/>
            <a:ext cx="12191999" cy="991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Employment</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3</a:t>
            </a:fld>
            <a:endParaRPr lang="en-US" dirty="0"/>
          </a:p>
        </p:txBody>
      </p:sp>
    </p:spTree>
    <p:extLst>
      <p:ext uri="{BB962C8B-B14F-4D97-AF65-F5344CB8AC3E}">
        <p14:creationId xmlns:p14="http://schemas.microsoft.com/office/powerpoint/2010/main" val="223182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Houston MSA OTM Total Nonfarm Change May 2020</a:t>
            </a:r>
            <a:endParaRPr lang="en-US" sz="36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4</a:t>
            </a:fld>
            <a:endParaRPr lang="en-US" dirty="0"/>
          </a:p>
        </p:txBody>
      </p:sp>
      <p:sp>
        <p:nvSpPr>
          <p:cNvPr id="10" name="Content Placeholder 3">
            <a:extLst>
              <a:ext uri="{FF2B5EF4-FFF2-40B4-BE49-F238E27FC236}">
                <a16:creationId xmlns:a16="http://schemas.microsoft.com/office/drawing/2014/main" id="{BD1856F6-23F7-4276-82A7-C86E0BC53DDD}"/>
              </a:ext>
            </a:extLst>
          </p:cNvPr>
          <p:cNvSpPr txBox="1">
            <a:spLocks/>
          </p:cNvSpPr>
          <p:nvPr/>
        </p:nvSpPr>
        <p:spPr bwMode="auto">
          <a:xfrm>
            <a:off x="0" y="1363344"/>
            <a:ext cx="12192000" cy="464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dirty="0">
                <a:latin typeface="Tw Cen MT" panose="020B0602020104020603" pitchFamily="34" charset="0"/>
              </a:rPr>
              <a:t>Not Seasonally Adjusted</a:t>
            </a:r>
          </a:p>
          <a:p>
            <a:pPr marL="0" indent="0" algn="ctr">
              <a:spcBef>
                <a:spcPts val="0"/>
              </a:spcBef>
              <a:buFont typeface="Arial" charset="0"/>
              <a:buNone/>
            </a:pPr>
            <a:r>
              <a:rPr lang="en-US" sz="12500" b="1" dirty="0">
                <a:solidFill>
                  <a:srgbClr val="EA9F3A"/>
                </a:solidFill>
                <a:effectLst>
                  <a:outerShdw dist="50800" dir="2700000" algn="tl">
                    <a:srgbClr val="000000"/>
                  </a:outerShdw>
                </a:effectLst>
                <a:latin typeface="Tw Cen MT" panose="020B0602020104020603" pitchFamily="34" charset="0"/>
              </a:rPr>
              <a:t>+73,800</a:t>
            </a:r>
          </a:p>
          <a:p>
            <a:pPr marL="0" lvl="0" indent="0" algn="ctr" fontAlgn="auto">
              <a:spcBef>
                <a:spcPts val="0"/>
              </a:spcBef>
              <a:spcAft>
                <a:spcPts val="0"/>
              </a:spcAft>
              <a:buClrTx/>
              <a:buNone/>
            </a:pPr>
            <a:r>
              <a:rPr lang="en-US" sz="4400" dirty="0">
                <a:solidFill>
                  <a:srgbClr val="000000"/>
                </a:solidFill>
                <a:latin typeface="Tw Cen MT" panose="020B0602020104020603" pitchFamily="34" charset="0"/>
              </a:rPr>
              <a:t>Largest one-month gain on record</a:t>
            </a:r>
          </a:p>
          <a:p>
            <a:pPr marL="0" lvl="0" indent="0" algn="ctr" fontAlgn="auto">
              <a:spcBef>
                <a:spcPts val="0"/>
              </a:spcBef>
              <a:spcAft>
                <a:spcPts val="0"/>
              </a:spcAft>
              <a:buClrTx/>
              <a:buNone/>
            </a:pPr>
            <a:r>
              <a:rPr lang="en-US" sz="4400" dirty="0">
                <a:solidFill>
                  <a:srgbClr val="000000"/>
                </a:solidFill>
                <a:latin typeface="Tw Cen MT" panose="020B0602020104020603" pitchFamily="34" charset="0"/>
              </a:rPr>
              <a:t>Implies 1 in 5 of 350k jobs lost Mar-April recovered</a:t>
            </a:r>
          </a:p>
          <a:p>
            <a:pPr marL="0" indent="0" algn="ctr">
              <a:spcBef>
                <a:spcPts val="0"/>
              </a:spcBef>
              <a:buFont typeface="Arial" charset="0"/>
              <a:buNone/>
            </a:pPr>
            <a:endParaRPr lang="en-US" sz="4800" dirty="0">
              <a:solidFill>
                <a:srgbClr val="EA9F3A"/>
              </a:solidFill>
              <a:latin typeface="Tw Cen MT" panose="020B0602020104020603" pitchFamily="34" charset="0"/>
            </a:endParaRPr>
          </a:p>
          <a:p>
            <a:pPr marL="0" indent="0" algn="ctr">
              <a:spcBef>
                <a:spcPts val="0"/>
              </a:spcBef>
              <a:buFont typeface="Arial" charset="0"/>
              <a:buNone/>
            </a:pPr>
            <a:endParaRPr lang="en-US" sz="12500" b="1" dirty="0">
              <a:solidFill>
                <a:srgbClr val="5FB5CD"/>
              </a:solidFill>
              <a:effectLst>
                <a:outerShdw dist="50800" dir="2700000" algn="tl">
                  <a:srgbClr val="000000"/>
                </a:outerShdw>
              </a:effectLst>
              <a:latin typeface="Tw Cen MT" panose="020B0602020104020603" pitchFamily="34" charset="0"/>
            </a:endParaRPr>
          </a:p>
        </p:txBody>
      </p:sp>
    </p:spTree>
    <p:extLst>
      <p:ext uri="{BB962C8B-B14F-4D97-AF65-F5344CB8AC3E}">
        <p14:creationId xmlns:p14="http://schemas.microsoft.com/office/powerpoint/2010/main" val="19801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62453"/>
            <a:ext cx="12192000" cy="1291327"/>
          </a:xfrm>
        </p:spPr>
        <p:txBody>
          <a:bodyPr/>
          <a:lstStyle/>
          <a:p>
            <a:pPr algn="ctr"/>
            <a:r>
              <a:rPr lang="en-US" sz="3400" b="0" dirty="0">
                <a:solidFill>
                  <a:srgbClr val="CF8017"/>
                </a:solidFill>
                <a:latin typeface="Tw Cen MT" panose="020B0602020104020603" pitchFamily="34" charset="0"/>
              </a:rPr>
              <a:t>Houston MSA Sectors Adding Most Jobs OTM </a:t>
            </a:r>
            <a:br>
              <a:rPr lang="en-US" sz="3400" b="0" dirty="0">
                <a:solidFill>
                  <a:srgbClr val="CF8017"/>
                </a:solidFill>
                <a:latin typeface="Tw Cen MT" panose="020B0602020104020603" pitchFamily="34" charset="0"/>
              </a:rPr>
            </a:br>
            <a:r>
              <a:rPr lang="en-US" sz="3400" b="0" dirty="0">
                <a:solidFill>
                  <a:srgbClr val="CF8017"/>
                </a:solidFill>
                <a:latin typeface="Tw Cen MT" panose="020B0602020104020603" pitchFamily="34" charset="0"/>
              </a:rPr>
              <a:t>and Implied Recovery Rate </a:t>
            </a:r>
            <a:br>
              <a:rPr lang="en-US" sz="3400" b="0" dirty="0">
                <a:solidFill>
                  <a:srgbClr val="CF8017"/>
                </a:solidFill>
                <a:latin typeface="Tw Cen MT" panose="020B0602020104020603" pitchFamily="34" charset="0"/>
              </a:rPr>
            </a:br>
            <a:r>
              <a:rPr lang="en-US" sz="3400" b="0" dirty="0">
                <a:solidFill>
                  <a:srgbClr val="CF8017"/>
                </a:solidFill>
                <a:latin typeface="Tw Cen MT" panose="020B0602020104020603" pitchFamily="34" charset="0"/>
              </a:rPr>
              <a:t>May 2020</a:t>
            </a:r>
            <a:endParaRPr lang="en-US" sz="34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5</a:t>
            </a:fld>
            <a:endParaRPr lang="en-US" dirty="0"/>
          </a:p>
        </p:txBody>
      </p:sp>
      <p:graphicFrame>
        <p:nvGraphicFramePr>
          <p:cNvPr id="5" name="Chart 4">
            <a:extLst>
              <a:ext uri="{FF2B5EF4-FFF2-40B4-BE49-F238E27FC236}">
                <a16:creationId xmlns:a16="http://schemas.microsoft.com/office/drawing/2014/main" id="{F1ACBDCF-719F-46E6-85B8-F13975809CB8}"/>
              </a:ext>
            </a:extLst>
          </p:cNvPr>
          <p:cNvGraphicFramePr>
            <a:graphicFrameLocks/>
          </p:cNvGraphicFramePr>
          <p:nvPr>
            <p:extLst>
              <p:ext uri="{D42A27DB-BD31-4B8C-83A1-F6EECF244321}">
                <p14:modId xmlns:p14="http://schemas.microsoft.com/office/powerpoint/2010/main" val="2799991838"/>
              </p:ext>
            </p:extLst>
          </p:nvPr>
        </p:nvGraphicFramePr>
        <p:xfrm>
          <a:off x="365760" y="1097280"/>
          <a:ext cx="11405569" cy="5393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40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54813"/>
            <a:ext cx="12192000" cy="1031813"/>
          </a:xfrm>
        </p:spPr>
        <p:txBody>
          <a:bodyPr/>
          <a:lstStyle/>
          <a:p>
            <a:pPr algn="ctr"/>
            <a:r>
              <a:rPr lang="en-US" sz="3400" b="0" dirty="0">
                <a:solidFill>
                  <a:srgbClr val="CF8017"/>
                </a:solidFill>
                <a:latin typeface="Tw Cen MT" panose="020B0602020104020603" pitchFamily="34" charset="0"/>
              </a:rPr>
              <a:t>Houston MSA Sectors Losing Most Jobs OTM </a:t>
            </a:r>
            <a:br>
              <a:rPr lang="en-US" sz="3400" b="0" dirty="0">
                <a:solidFill>
                  <a:srgbClr val="CF8017"/>
                </a:solidFill>
                <a:latin typeface="Tw Cen MT" panose="020B0602020104020603" pitchFamily="34" charset="0"/>
              </a:rPr>
            </a:br>
            <a:r>
              <a:rPr lang="en-US" sz="3400" b="0" dirty="0">
                <a:solidFill>
                  <a:srgbClr val="CF8017"/>
                </a:solidFill>
                <a:latin typeface="Tw Cen MT" panose="020B0602020104020603" pitchFamily="34" charset="0"/>
              </a:rPr>
              <a:t>and Cumulative Percent Loss March – May 2020</a:t>
            </a:r>
            <a:endParaRPr lang="en-US" sz="34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82157" y="6520625"/>
            <a:ext cx="2743200" cy="337376"/>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6</a:t>
            </a:fld>
            <a:endParaRPr lang="en-US" dirty="0"/>
          </a:p>
        </p:txBody>
      </p:sp>
      <p:graphicFrame>
        <p:nvGraphicFramePr>
          <p:cNvPr id="7" name="Chart 6">
            <a:extLst>
              <a:ext uri="{FF2B5EF4-FFF2-40B4-BE49-F238E27FC236}">
                <a16:creationId xmlns:a16="http://schemas.microsoft.com/office/drawing/2014/main" id="{E87EBC2F-062C-427D-A195-B001CDA7C9BC}"/>
              </a:ext>
            </a:extLst>
          </p:cNvPr>
          <p:cNvGraphicFramePr>
            <a:graphicFrameLocks/>
          </p:cNvGraphicFramePr>
          <p:nvPr>
            <p:extLst>
              <p:ext uri="{D42A27DB-BD31-4B8C-83A1-F6EECF244321}">
                <p14:modId xmlns:p14="http://schemas.microsoft.com/office/powerpoint/2010/main" val="3216023780"/>
              </p:ext>
            </p:extLst>
          </p:nvPr>
        </p:nvGraphicFramePr>
        <p:xfrm>
          <a:off x="365760" y="1097280"/>
          <a:ext cx="11392665" cy="5559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26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154813"/>
            <a:ext cx="12192000" cy="1031813"/>
          </a:xfrm>
        </p:spPr>
        <p:txBody>
          <a:bodyPr/>
          <a:lstStyle/>
          <a:p>
            <a:pPr algn="ctr"/>
            <a:r>
              <a:rPr lang="en-US" sz="3400" b="0" dirty="0">
                <a:solidFill>
                  <a:srgbClr val="CF8017"/>
                </a:solidFill>
                <a:latin typeface="Tw Cen MT" panose="020B0602020104020603" pitchFamily="34" charset="0"/>
              </a:rPr>
              <a:t>Houston MSA Government Employment May 2020</a:t>
            </a:r>
            <a:endParaRPr lang="en-US" sz="34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82157" y="6520625"/>
            <a:ext cx="2743200" cy="337376"/>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7</a:t>
            </a:fld>
            <a:endParaRPr lang="en-US" dirty="0"/>
          </a:p>
        </p:txBody>
      </p:sp>
      <p:graphicFrame>
        <p:nvGraphicFramePr>
          <p:cNvPr id="6" name="Chart 5">
            <a:extLst>
              <a:ext uri="{FF2B5EF4-FFF2-40B4-BE49-F238E27FC236}">
                <a16:creationId xmlns:a16="http://schemas.microsoft.com/office/drawing/2014/main" id="{8384DBCA-72BC-4E6F-BA54-1DA0024147CB}"/>
              </a:ext>
            </a:extLst>
          </p:cNvPr>
          <p:cNvGraphicFramePr>
            <a:graphicFrameLocks/>
          </p:cNvGraphicFramePr>
          <p:nvPr>
            <p:extLst>
              <p:ext uri="{D42A27DB-BD31-4B8C-83A1-F6EECF244321}">
                <p14:modId xmlns:p14="http://schemas.microsoft.com/office/powerpoint/2010/main" val="223912629"/>
              </p:ext>
            </p:extLst>
          </p:nvPr>
        </p:nvGraphicFramePr>
        <p:xfrm>
          <a:off x="234696" y="953685"/>
          <a:ext cx="11722608" cy="53400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A05F04B-752D-4BFA-89CC-C68FADE6D737}"/>
              </a:ext>
            </a:extLst>
          </p:cNvPr>
          <p:cNvSpPr txBox="1"/>
          <p:nvPr/>
        </p:nvSpPr>
        <p:spPr>
          <a:xfrm>
            <a:off x="6283453" y="2576353"/>
            <a:ext cx="5502148" cy="2616101"/>
          </a:xfrm>
          <a:prstGeom prst="rect">
            <a:avLst/>
          </a:prstGeom>
          <a:solidFill>
            <a:schemeClr val="bg1"/>
          </a:solidFill>
          <a:ln w="12700">
            <a:solidFill>
              <a:srgbClr val="BD7515"/>
            </a:solidFill>
          </a:ln>
        </p:spPr>
        <p:txBody>
          <a:bodyPr wrap="square" rtlCol="0">
            <a:spAutoFit/>
          </a:bodyPr>
          <a:lstStyle/>
          <a:p>
            <a:pPr marL="342900" indent="-342900">
              <a:buFont typeface="Arial" panose="020B0604020202020204" pitchFamily="34" charset="0"/>
              <a:buChar char="•"/>
            </a:pPr>
            <a:r>
              <a:rPr lang="en-US" sz="2400" dirty="0">
                <a:solidFill>
                  <a:srgbClr val="BD7515"/>
                </a:solidFill>
                <a:latin typeface="Tw Cen MT" panose="020B0602020104020603" pitchFamily="34" charset="0"/>
              </a:rPr>
              <a:t>Federal Government Decennial Census jobs missing due to COVID-19</a:t>
            </a:r>
          </a:p>
          <a:p>
            <a:pPr marL="171450" indent="-171450">
              <a:buFont typeface="Arial" panose="020B0604020202020204" pitchFamily="34" charset="0"/>
              <a:buChar char="•"/>
            </a:pPr>
            <a:endParaRPr lang="en-US" sz="1000" dirty="0">
              <a:solidFill>
                <a:srgbClr val="BD7515"/>
              </a:solidFill>
              <a:latin typeface="Tw Cen MT" panose="020B0602020104020603" pitchFamily="34" charset="0"/>
            </a:endParaRPr>
          </a:p>
          <a:p>
            <a:pPr marL="342900" indent="-342900">
              <a:buFont typeface="Arial" panose="020B0604020202020204" pitchFamily="34" charset="0"/>
              <a:buChar char="•"/>
            </a:pPr>
            <a:r>
              <a:rPr lang="en-US" sz="2400" dirty="0">
                <a:solidFill>
                  <a:srgbClr val="BD7515"/>
                </a:solidFill>
                <a:latin typeface="Tw Cen MT" panose="020B0602020104020603" pitchFamily="34" charset="0"/>
              </a:rPr>
              <a:t>State and Local Govt. Education seasonal losses pulled forward from June</a:t>
            </a:r>
          </a:p>
          <a:p>
            <a:pPr marL="342900" indent="-342900">
              <a:buFont typeface="Arial" panose="020B0604020202020204" pitchFamily="34" charset="0"/>
              <a:buChar char="•"/>
            </a:pPr>
            <a:endParaRPr lang="en-US" sz="1000" dirty="0">
              <a:solidFill>
                <a:srgbClr val="BD7515"/>
              </a:solidFill>
              <a:latin typeface="Tw Cen MT" panose="020B0602020104020603" pitchFamily="34" charset="0"/>
            </a:endParaRPr>
          </a:p>
          <a:p>
            <a:pPr marL="342900" indent="-342900">
              <a:buFont typeface="Arial" panose="020B0604020202020204" pitchFamily="34" charset="0"/>
              <a:buChar char="•"/>
            </a:pPr>
            <a:r>
              <a:rPr lang="en-US" sz="2400" dirty="0">
                <a:solidFill>
                  <a:srgbClr val="BD7515"/>
                </a:solidFill>
                <a:latin typeface="Tw Cen MT" panose="020B0602020104020603" pitchFamily="34" charset="0"/>
              </a:rPr>
              <a:t>Possible signs of Local Govt. Non-Ed. losses due to falling sales tax receipts</a:t>
            </a:r>
          </a:p>
        </p:txBody>
      </p:sp>
    </p:spTree>
    <p:extLst>
      <p:ext uri="{BB962C8B-B14F-4D97-AF65-F5344CB8AC3E}">
        <p14:creationId xmlns:p14="http://schemas.microsoft.com/office/powerpoint/2010/main" val="11726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B1C0A42-2353-47CA-A961-F3E565BCBEAA}"/>
              </a:ext>
            </a:extLst>
          </p:cNvPr>
          <p:cNvSpPr txBox="1">
            <a:spLocks/>
          </p:cNvSpPr>
          <p:nvPr/>
        </p:nvSpPr>
        <p:spPr bwMode="auto">
          <a:xfrm>
            <a:off x="0" y="2933379"/>
            <a:ext cx="12191999" cy="991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5400" dirty="0">
                <a:solidFill>
                  <a:srgbClr val="CF8017"/>
                </a:solidFill>
                <a:latin typeface="Tw Cen MT" panose="020B0602020104020603" pitchFamily="34" charset="0"/>
              </a:rPr>
              <a:t>Houston Metro Unemployment Rate</a:t>
            </a:r>
          </a:p>
        </p:txBody>
      </p:sp>
      <p:sp>
        <p:nvSpPr>
          <p:cNvPr id="5" name="Slide Number Placeholder 1">
            <a:extLst>
              <a:ext uri="{FF2B5EF4-FFF2-40B4-BE49-F238E27FC236}">
                <a16:creationId xmlns:a16="http://schemas.microsoft.com/office/drawing/2014/main" id="{54E75CC2-6614-407F-87EF-C30B08923473}"/>
              </a:ext>
            </a:extLst>
          </p:cNvPr>
          <p:cNvSpPr txBox="1">
            <a:spLocks/>
          </p:cNvSpPr>
          <p:nvPr/>
        </p:nvSpPr>
        <p:spPr>
          <a:xfrm>
            <a:off x="460248" y="61856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8</a:t>
            </a:fld>
            <a:endParaRPr lang="en-US" dirty="0"/>
          </a:p>
        </p:txBody>
      </p:sp>
    </p:spTree>
    <p:extLst>
      <p:ext uri="{BB962C8B-B14F-4D97-AF65-F5344CB8AC3E}">
        <p14:creationId xmlns:p14="http://schemas.microsoft.com/office/powerpoint/2010/main" val="86114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DAED880-7F8E-47F6-8DD9-2D14CD896C2F}"/>
              </a:ext>
            </a:extLst>
          </p:cNvPr>
          <p:cNvSpPr>
            <a:spLocks noGrp="1"/>
          </p:cNvSpPr>
          <p:nvPr>
            <p:ph type="title"/>
          </p:nvPr>
        </p:nvSpPr>
        <p:spPr>
          <a:xfrm>
            <a:off x="0" y="274320"/>
            <a:ext cx="12192000" cy="670560"/>
          </a:xfrm>
        </p:spPr>
        <p:txBody>
          <a:bodyPr/>
          <a:lstStyle/>
          <a:p>
            <a:pPr algn="ctr"/>
            <a:r>
              <a:rPr lang="en-US" sz="3600" b="0" dirty="0">
                <a:solidFill>
                  <a:srgbClr val="CF8017"/>
                </a:solidFill>
                <a:latin typeface="Tw Cen MT" panose="020B0602020104020603" pitchFamily="34" charset="0"/>
              </a:rPr>
              <a:t>Houston MSA Unemployment Rate May 2020</a:t>
            </a:r>
            <a:endParaRPr lang="en-US" sz="3600" b="0" dirty="0">
              <a:solidFill>
                <a:srgbClr val="E68E1B"/>
              </a:solidFill>
              <a:latin typeface="Tw Cen MT" panose="020B0602020104020603" pitchFamily="34" charset="0"/>
            </a:endParaRPr>
          </a:p>
        </p:txBody>
      </p:sp>
      <p:sp>
        <p:nvSpPr>
          <p:cNvPr id="9" name="Slide Number Placeholder 1">
            <a:extLst>
              <a:ext uri="{FF2B5EF4-FFF2-40B4-BE49-F238E27FC236}">
                <a16:creationId xmlns:a16="http://schemas.microsoft.com/office/drawing/2014/main" id="{CE0AA25C-F8B0-417A-89B9-8A9D36E9D800}"/>
              </a:ext>
            </a:extLst>
          </p:cNvPr>
          <p:cNvSpPr txBox="1">
            <a:spLocks/>
          </p:cNvSpPr>
          <p:nvPr/>
        </p:nvSpPr>
        <p:spPr>
          <a:xfrm>
            <a:off x="612648" y="6338062"/>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tint val="75000"/>
                  </a:schemeClr>
                </a:solidFill>
                <a:latin typeface="Tw Cen MT" panose="020B06020201040206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0ED81F-0266-4986-98BD-214CE05C7E93}" type="slidenum">
              <a:rPr lang="en-US" smtClean="0"/>
              <a:pPr/>
              <a:t>9</a:t>
            </a:fld>
            <a:endParaRPr lang="en-US" dirty="0"/>
          </a:p>
        </p:txBody>
      </p:sp>
      <p:sp>
        <p:nvSpPr>
          <p:cNvPr id="10" name="Content Placeholder 3">
            <a:extLst>
              <a:ext uri="{FF2B5EF4-FFF2-40B4-BE49-F238E27FC236}">
                <a16:creationId xmlns:a16="http://schemas.microsoft.com/office/drawing/2014/main" id="{BD1856F6-23F7-4276-82A7-C86E0BC53DDD}"/>
              </a:ext>
            </a:extLst>
          </p:cNvPr>
          <p:cNvSpPr txBox="1">
            <a:spLocks/>
          </p:cNvSpPr>
          <p:nvPr/>
        </p:nvSpPr>
        <p:spPr bwMode="auto">
          <a:xfrm>
            <a:off x="0" y="1651000"/>
            <a:ext cx="12192000" cy="4352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BC682B"/>
              </a:buClr>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Clr>
                <a:srgbClr val="BC682B"/>
              </a:buClr>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BC682B"/>
              </a:buClr>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BC682B"/>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4800" dirty="0">
                <a:latin typeface="Tw Cen MT" panose="020B0602020104020603" pitchFamily="34" charset="0"/>
              </a:rPr>
              <a:t>Not Seasonally Adjusted</a:t>
            </a:r>
          </a:p>
          <a:p>
            <a:pPr marL="0" indent="0" algn="ctr">
              <a:spcBef>
                <a:spcPts val="0"/>
              </a:spcBef>
              <a:buFont typeface="Arial" charset="0"/>
              <a:buNone/>
            </a:pPr>
            <a:r>
              <a:rPr lang="en-US" sz="12500" b="1" dirty="0">
                <a:solidFill>
                  <a:srgbClr val="EA9F3A"/>
                </a:solidFill>
                <a:effectLst>
                  <a:outerShdw dist="50800" dir="2700000" algn="tl">
                    <a:srgbClr val="000000"/>
                  </a:outerShdw>
                </a:effectLst>
                <a:latin typeface="Tw Cen MT" panose="020B0602020104020603" pitchFamily="34" charset="0"/>
              </a:rPr>
              <a:t>13.9%</a:t>
            </a:r>
            <a:endParaRPr lang="en-US" sz="4800" dirty="0">
              <a:solidFill>
                <a:srgbClr val="EA9F3A"/>
              </a:solidFill>
              <a:latin typeface="Tw Cen MT" panose="020B0602020104020603" pitchFamily="34" charset="0"/>
            </a:endParaRPr>
          </a:p>
          <a:p>
            <a:pPr marL="0" indent="0" algn="ctr">
              <a:spcBef>
                <a:spcPts val="0"/>
              </a:spcBef>
              <a:buFont typeface="Arial" charset="0"/>
              <a:buNone/>
            </a:pPr>
            <a:endParaRPr lang="en-US" sz="12500" b="1" dirty="0">
              <a:solidFill>
                <a:srgbClr val="5FB5CD"/>
              </a:solidFill>
              <a:effectLst>
                <a:outerShdw dist="50800" dir="2700000" algn="tl">
                  <a:srgbClr val="000000"/>
                </a:outerShdw>
              </a:effectLst>
              <a:latin typeface="Tw Cen MT" panose="020B0602020104020603" pitchFamily="34" charset="0"/>
            </a:endParaRPr>
          </a:p>
        </p:txBody>
      </p:sp>
    </p:spTree>
    <p:extLst>
      <p:ext uri="{BB962C8B-B14F-4D97-AF65-F5344CB8AC3E}">
        <p14:creationId xmlns:p14="http://schemas.microsoft.com/office/powerpoint/2010/main" val="18626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HGAC_roundtable_template_0330</Template>
  <TotalTime>14335</TotalTime>
  <Words>1867</Words>
  <Application>Microsoft Office PowerPoint</Application>
  <PresentationFormat>Widescreen</PresentationFormat>
  <Paragraphs>310</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.AppleSystemUIFont</vt:lpstr>
      <vt:lpstr>Arial</vt:lpstr>
      <vt:lpstr>Calibri</vt:lpstr>
      <vt:lpstr>Tw Cen MT</vt:lpstr>
      <vt:lpstr>HGAC_roundtable_template_0330</vt:lpstr>
      <vt:lpstr>PowerPoint Presentation</vt:lpstr>
      <vt:lpstr>Topics</vt:lpstr>
      <vt:lpstr>PowerPoint Presentation</vt:lpstr>
      <vt:lpstr>Houston MSA OTM Total Nonfarm Change May 2020</vt:lpstr>
      <vt:lpstr>Houston MSA Sectors Adding Most Jobs OTM  and Implied Recovery Rate  May 2020</vt:lpstr>
      <vt:lpstr>Houston MSA Sectors Losing Most Jobs OTM  and Cumulative Percent Loss March – May 2020</vt:lpstr>
      <vt:lpstr>Houston MSA Government Employment May 2020</vt:lpstr>
      <vt:lpstr>PowerPoint Presentation</vt:lpstr>
      <vt:lpstr>Houston MSA Unemployment Rate May 2020</vt:lpstr>
      <vt:lpstr>Houston MSA Unemployment Rates &amp; Unemployed Persons (NSA)  February – May 2020</vt:lpstr>
      <vt:lpstr>Houston MSA Unemployment Rate (NSA) May 1990-2020</vt:lpstr>
      <vt:lpstr>PowerPoint Presentation</vt:lpstr>
      <vt:lpstr>13-County Gulf Coast Region Unemployment Rates May 2020</vt:lpstr>
      <vt:lpstr>13-County Gulf Coast Region Unemployment Rates May 2020</vt:lpstr>
      <vt:lpstr>13-County Gulf Coast Cities Unemployment Rates April 2020</vt:lpstr>
      <vt:lpstr>PowerPoint Presentation</vt:lpstr>
      <vt:lpstr>May 2020 National and Local Employment Situation</vt:lpstr>
      <vt:lpstr>Reopening and Job Report Survey Timeline May 2020</vt:lpstr>
      <vt:lpstr>Houston MSA Total Nonfarm Absolute Employment May 2015 – May 2020</vt:lpstr>
      <vt:lpstr>PowerPoint Presentation</vt:lpstr>
      <vt:lpstr>13-County Region Weekly Initial Unemployment Insurance Claims Week and Percent Change from Previous Week  March 7 to June 13</vt:lpstr>
      <vt:lpstr>13-County Region Cumulative Initial Unemployment Insurance Claims Week of March 7 to June 13</vt:lpstr>
      <vt:lpstr>13-County Region Continuing Unemployment Insurance Claims May 1990 – May 2020 (monthly averages)</vt:lpstr>
      <vt:lpstr>Share of UI Claimants by Self-reported Ed. Attainment</vt:lpstr>
      <vt:lpstr>PowerPoint Presentation</vt:lpstr>
      <vt:lpstr>13-County Gulf Coast Region Daily Active Job Ads  March 1st - June 23rd 2019 vs. 2020</vt:lpstr>
      <vt:lpstr>Gulf Coast 30-Days over 30-Days Net and Percent Change Job Ads by Industry Sector (June, 23 2020 to May, 24 2020 over May, 23 2020 to April, 23 2020)</vt:lpstr>
      <vt:lpstr>Gulf Coast 30-Days over 30-Days Net and Percent Change Job Ads by Occupational Family (June, 23 2020 to May, 24 2020 over May, 23 2020 to April, 23 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Irma Burns</dc:creator>
  <cp:lastModifiedBy>PHWin7</cp:lastModifiedBy>
  <cp:revision>528</cp:revision>
  <dcterms:created xsi:type="dcterms:W3CDTF">2018-04-12T02:17:25Z</dcterms:created>
  <dcterms:modified xsi:type="dcterms:W3CDTF">2020-06-25T17:44:47Z</dcterms:modified>
</cp:coreProperties>
</file>